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81" r:id="rId2"/>
    <p:sldId id="400" r:id="rId3"/>
    <p:sldId id="401" r:id="rId4"/>
    <p:sldId id="385" r:id="rId5"/>
  </p:sldIdLst>
  <p:sldSz cx="10058400" cy="7772400"/>
  <p:notesSz cx="7023100" cy="93091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69E"/>
    <a:srgbClr val="FF5050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410" autoAdjust="0"/>
  </p:normalViewPr>
  <p:slideViewPr>
    <p:cSldViewPr>
      <p:cViewPr varScale="1">
        <p:scale>
          <a:sx n="59" d="100"/>
          <a:sy n="59" d="100"/>
        </p:scale>
        <p:origin x="-1310" y="-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43238" cy="465138"/>
          </a:xfrm>
          <a:prstGeom prst="rect">
            <a:avLst/>
          </a:prstGeom>
        </p:spPr>
        <p:txBody>
          <a:bodyPr vert="horz" lIns="91382" tIns="45692" rIns="91382" bIns="456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8" y="3"/>
            <a:ext cx="3043238" cy="465138"/>
          </a:xfrm>
          <a:prstGeom prst="rect">
            <a:avLst/>
          </a:prstGeom>
        </p:spPr>
        <p:txBody>
          <a:bodyPr vert="horz" lIns="91382" tIns="45692" rIns="91382" bIns="45692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42376"/>
            <a:ext cx="3043238" cy="465138"/>
          </a:xfrm>
          <a:prstGeom prst="rect">
            <a:avLst/>
          </a:prstGeom>
        </p:spPr>
        <p:txBody>
          <a:bodyPr vert="horz" lIns="91382" tIns="45692" rIns="91382" bIns="456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8" y="8842376"/>
            <a:ext cx="3043238" cy="465138"/>
          </a:xfrm>
          <a:prstGeom prst="rect">
            <a:avLst/>
          </a:prstGeom>
        </p:spPr>
        <p:txBody>
          <a:bodyPr vert="horz" lIns="91382" tIns="45692" rIns="91382" bIns="45692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56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5024" tIns="47510" rIns="95024" bIns="47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0"/>
            <a:ext cx="3043343" cy="465455"/>
          </a:xfrm>
          <a:prstGeom prst="rect">
            <a:avLst/>
          </a:prstGeom>
        </p:spPr>
        <p:txBody>
          <a:bodyPr vert="horz" lIns="95024" tIns="47510" rIns="95024" bIns="47510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24" tIns="47510" rIns="95024" bIns="475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8"/>
            <a:ext cx="5618480" cy="4189095"/>
          </a:xfrm>
          <a:prstGeom prst="rect">
            <a:avLst/>
          </a:prstGeom>
        </p:spPr>
        <p:txBody>
          <a:bodyPr vert="horz" lIns="95024" tIns="47510" rIns="95024" bIns="475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5024" tIns="47510" rIns="95024" bIns="47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2"/>
            <a:ext cx="3043343" cy="465455"/>
          </a:xfrm>
          <a:prstGeom prst="rect">
            <a:avLst/>
          </a:prstGeom>
        </p:spPr>
        <p:txBody>
          <a:bodyPr vert="horz" lIns="95024" tIns="47510" rIns="95024" bIns="47510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564" y="1658832"/>
            <a:ext cx="9277827" cy="17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" name="Rectangle 10"/>
          <p:cNvSpPr/>
          <p:nvPr/>
        </p:nvSpPr>
        <p:spPr>
          <a:xfrm>
            <a:off x="359729" y="708872"/>
            <a:ext cx="8441373" cy="266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7920991" y="7202068"/>
            <a:ext cx="1840548" cy="176318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954" y="708873"/>
            <a:ext cx="8406446" cy="658578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08954" y="431800"/>
            <a:ext cx="3430587" cy="259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517001" y="1925486"/>
            <a:ext cx="9183319" cy="50302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7383" y="690881"/>
            <a:ext cx="8408017" cy="68072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>
          <a:xfrm>
            <a:off x="7920991" y="7202068"/>
            <a:ext cx="1840548" cy="1763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07574" y="423908"/>
            <a:ext cx="3430587" cy="259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517003" y="1925486"/>
            <a:ext cx="4352941" cy="50302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5060047" y="1921168"/>
            <a:ext cx="4352941" cy="50302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>
          <a:xfrm>
            <a:off x="7920991" y="7202068"/>
            <a:ext cx="1840548" cy="1763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9/22/2017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8955" y="690880"/>
            <a:ext cx="8330245" cy="675843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508954" y="431800"/>
            <a:ext cx="3430587" cy="259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20991" y="7202068"/>
            <a:ext cx="1840548" cy="176318"/>
          </a:xfrm>
          <a:prstGeom prst="rect">
            <a:avLst/>
          </a:prstGeom>
        </p:spPr>
        <p:txBody>
          <a:bodyPr/>
          <a:lstStyle/>
          <a:p>
            <a:fld id="{1AB85839-DE7E-4765-A9A0-B3F73C84A708}" type="datetime1">
              <a:rPr lang="en-US" smtClean="0"/>
              <a:pPr/>
              <a:t>9/22/2017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76612" y="1409107"/>
            <a:ext cx="4713303" cy="6220799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566521" y="1409107"/>
            <a:ext cx="4713303" cy="6220799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8954" y="690880"/>
            <a:ext cx="8406446" cy="675843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508954" y="431800"/>
            <a:ext cx="3430587" cy="259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92443" y="685800"/>
            <a:ext cx="8249285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2444" y="1371600"/>
            <a:ext cx="9153843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2444" y="7214658"/>
            <a:ext cx="9153843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963502" y="7467600"/>
            <a:ext cx="838200" cy="25908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516892" y="1925108"/>
            <a:ext cx="9183529" cy="503047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sz="1300" dirty="0" smtClean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53025" y="251883"/>
            <a:ext cx="782320" cy="80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592038" y="7240101"/>
            <a:ext cx="287432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7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4" y="708873"/>
            <a:ext cx="4063046" cy="658578"/>
          </a:xfrm>
        </p:spPr>
        <p:txBody>
          <a:bodyPr/>
          <a:lstStyle/>
          <a:p>
            <a:r>
              <a:rPr lang="en-US" sz="1800" dirty="0" smtClean="0"/>
              <a:t>FMCB Calendar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Fiscal &amp; Management Control Board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5966521"/>
              </p:ext>
            </p:extLst>
          </p:nvPr>
        </p:nvGraphicFramePr>
        <p:xfrm>
          <a:off x="499429" y="1447800"/>
          <a:ext cx="9177971" cy="567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771"/>
                <a:gridCol w="3200400"/>
                <a:gridCol w="48768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292136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FMCB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 &amp;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remarks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FMCB schedule update</a:t>
                      </a:r>
                      <a:endParaRPr lang="en-US" sz="1400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of </a:t>
                      </a:r>
                      <a:r>
                        <a:rPr lang="en-US" sz="14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operations, performance, revenue,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Preview of upcoming FMCB agenda item</a:t>
                      </a:r>
                      <a:endParaRPr lang="en-US" sz="1400" kern="1200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2136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</a:t>
                      </a:r>
                      <a:endParaRPr lang="en-US" sz="1400" b="1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GLX update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FMCB update</a:t>
                      </a:r>
                      <a:endParaRPr lang="en-US" sz="1400" b="0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on Green Line Extension project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on FMCB actions as per statute</a:t>
                      </a:r>
                      <a:endParaRPr lang="en-US" sz="1400" kern="1200" baseline="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3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Recurring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Topics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n-US" sz="1400" b="1" baseline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delivery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Commuter Rail and Keolis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Orange/Red Line train production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update (Quarterly)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update (Quarterly)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investments in Core System (Quarterly)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Standing update (Monthly)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Standing update (Monthly)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Standing Update (Quarterly)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2496" y="7391400"/>
            <a:ext cx="533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Items in shown in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recent additions or date changes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0" y="708873"/>
            <a:ext cx="4191000" cy="658578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defTabSz="914400"/>
            <a:r>
              <a:rPr lang="en-US" sz="1800" kern="0" dirty="0" smtClean="0"/>
              <a:t>Next Meeting: 9/18/17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xmlns="" val="61135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9641475"/>
              </p:ext>
            </p:extLst>
          </p:nvPr>
        </p:nvGraphicFramePr>
        <p:xfrm>
          <a:off x="507383" y="1447800"/>
          <a:ext cx="9112918" cy="479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617"/>
                <a:gridCol w="4495800"/>
                <a:gridCol w="3981501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 Policy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Commuter Rail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MBTA Construction &amp; General Services Contracts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Focus40 Part 1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Amendment to Ad Policy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865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10/16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Joint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MassDOT Agenda Items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Capital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Winter Communications 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Quarterly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Improvements and Coordination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Vehicle and Facility Maintenance Plan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Q1 Report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Night Service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US" sz="14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Foxboro Pilot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 Stream Pilot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4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proposal/costs to begin live streaming of FMCB Meetings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07574" y="423908"/>
            <a:ext cx="3430587" cy="259080"/>
          </a:xfrm>
        </p:spPr>
        <p:txBody>
          <a:bodyPr/>
          <a:lstStyle/>
          <a:p>
            <a:r>
              <a:rPr lang="en-US" dirty="0"/>
              <a:t>Fiscal &amp; Management Control Board</a:t>
            </a:r>
          </a:p>
          <a:p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507384" y="690881"/>
            <a:ext cx="4578688" cy="680720"/>
          </a:xfrm>
        </p:spPr>
        <p:txBody>
          <a:bodyPr/>
          <a:lstStyle/>
          <a:p>
            <a:r>
              <a:rPr lang="en-US" sz="1800" dirty="0" smtClean="0"/>
              <a:t>FMCB Calendar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0" y="708873"/>
            <a:ext cx="4191000" cy="658578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defTabSz="914400"/>
            <a:r>
              <a:rPr lang="en-US" sz="1800" kern="0" dirty="0" smtClean="0"/>
              <a:t>Next Meeting: 9/25/17</a:t>
            </a:r>
            <a:endParaRPr lang="en-US" sz="1800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7315200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Items in shown in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recent additions or date changes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95662" y="7236619"/>
            <a:ext cx="322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*No public comment 1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of every month</a:t>
            </a:r>
          </a:p>
        </p:txBody>
      </p:sp>
    </p:spTree>
    <p:extLst>
      <p:ext uri="{BB962C8B-B14F-4D97-AF65-F5344CB8AC3E}">
        <p14:creationId xmlns:p14="http://schemas.microsoft.com/office/powerpoint/2010/main" xmlns="" val="78728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7583825"/>
              </p:ext>
            </p:extLst>
          </p:nvPr>
        </p:nvGraphicFramePr>
        <p:xfrm>
          <a:off x="507383" y="1447800"/>
          <a:ext cx="9112918" cy="479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817"/>
                <a:gridCol w="4191000"/>
                <a:gridCol w="4210101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11/6*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Youth Pass Update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40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 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of six planning/modal deep dives</a:t>
                      </a:r>
                    </a:p>
                  </a:txBody>
                  <a:tcPr/>
                </a:tc>
              </a:tr>
              <a:tr h="98652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Joint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MassDOT Agenda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scheduled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4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scheduled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40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07574" y="423908"/>
            <a:ext cx="3430587" cy="259080"/>
          </a:xfrm>
        </p:spPr>
        <p:txBody>
          <a:bodyPr/>
          <a:lstStyle/>
          <a:p>
            <a:r>
              <a:rPr lang="en-US" dirty="0"/>
              <a:t>Fiscal &amp; Management Control Board</a:t>
            </a:r>
          </a:p>
          <a:p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7384" y="690881"/>
            <a:ext cx="4578688" cy="680720"/>
          </a:xfrm>
        </p:spPr>
        <p:txBody>
          <a:bodyPr/>
          <a:lstStyle/>
          <a:p>
            <a:r>
              <a:rPr lang="en-US" sz="1800" dirty="0" smtClean="0"/>
              <a:t>FMCB Calendar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708873"/>
            <a:ext cx="4191000" cy="658578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defTabSz="914400"/>
            <a:r>
              <a:rPr lang="en-US" sz="1800" kern="0" dirty="0" smtClean="0"/>
              <a:t>Next Meeting: 9/18/17</a:t>
            </a:r>
            <a:endParaRPr lang="en-US" sz="18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7312223"/>
            <a:ext cx="533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Items in shown in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recent additions or date changes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95662" y="7236619"/>
            <a:ext cx="322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*No public comment 1</a:t>
            </a:r>
            <a:r>
              <a:rPr lang="en-US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of every month</a:t>
            </a:r>
          </a:p>
        </p:txBody>
      </p:sp>
    </p:spTree>
    <p:extLst>
      <p:ext uri="{BB962C8B-B14F-4D97-AF65-F5344CB8AC3E}">
        <p14:creationId xmlns:p14="http://schemas.microsoft.com/office/powerpoint/2010/main" xmlns="" val="264327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7384" y="690881"/>
            <a:ext cx="4578496" cy="680720"/>
          </a:xfrm>
        </p:spPr>
        <p:txBody>
          <a:bodyPr/>
          <a:lstStyle/>
          <a:p>
            <a:r>
              <a:rPr lang="en-US" sz="1800" dirty="0" smtClean="0"/>
              <a:t>FMCB Calendar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Fiscal &amp; Management Control Board</a:t>
            </a:r>
          </a:p>
          <a:p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225840692"/>
              </p:ext>
            </p:extLst>
          </p:nvPr>
        </p:nvGraphicFramePr>
        <p:xfrm>
          <a:off x="507382" y="1447800"/>
          <a:ext cx="9246218" cy="1173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818"/>
                <a:gridCol w="5867400"/>
              </a:tblGrid>
              <a:tr h="22860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 to 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chedule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36597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Dwell time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 Boston 2030 Presentation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Dispatch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Hate Crime Prevention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MBTA Resiliency Planning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Parking RFP Follow-up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Parking / Improvement Projects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Station Expansion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 Pro Forma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 Grade Crossing Safety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HR Update – Overtime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Lessons Learned on Pilot Program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HR Strategic Plan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FY18 – Savings Initiatives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of the operational implication of dwell time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 comparisons with other transit agencies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Presentation with TPD and Marketing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parking lot utilization, location, and improvements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on savings and cost control measures .  </a:t>
                      </a:r>
                    </a:p>
                  </a:txBody>
                  <a:tcPr/>
                </a:tc>
              </a:tr>
              <a:tr h="536597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0" strike="noStrik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0" y="708873"/>
            <a:ext cx="4191000" cy="658578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defTabSz="914400"/>
            <a:r>
              <a:rPr lang="en-US" sz="1800" kern="0" dirty="0" smtClean="0"/>
              <a:t>Next Meeting: 9/18/17</a:t>
            </a:r>
            <a:endParaRPr lang="en-US" sz="18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482496" y="7391400"/>
            <a:ext cx="533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Items in shown in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are recent additions or date changes</a:t>
            </a:r>
          </a:p>
        </p:txBody>
      </p:sp>
    </p:spTree>
    <p:extLst>
      <p:ext uri="{BB962C8B-B14F-4D97-AF65-F5344CB8AC3E}">
        <p14:creationId xmlns:p14="http://schemas.microsoft.com/office/powerpoint/2010/main" xmlns="" val="1323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Black Line - Blue Title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3" id="{46C860BB-CEC2-4323-AF68-6C413613BB7E}" vid="{6C6AA7CE-4E8A-4B1B-B4AB-6716735CB6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template</Template>
  <TotalTime>150373</TotalTime>
  <Words>408</Words>
  <Application>Microsoft Office PowerPoint</Application>
  <PresentationFormat>Custom</PresentationFormat>
  <Paragraphs>126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MBTA Black Line - Blue Title Template</vt:lpstr>
      <vt:lpstr>FMCB Calendar</vt:lpstr>
      <vt:lpstr>FMCB Calendar</vt:lpstr>
      <vt:lpstr>FMCB Calendar</vt:lpstr>
      <vt:lpstr>FMCB Calendar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Rashin, Samuel</dc:creator>
  <cp:lastModifiedBy>cciampa</cp:lastModifiedBy>
  <cp:revision>419</cp:revision>
  <cp:lastPrinted>2017-09-21T20:36:15Z</cp:lastPrinted>
  <dcterms:created xsi:type="dcterms:W3CDTF">2016-10-12T22:54:08Z</dcterms:created>
  <dcterms:modified xsi:type="dcterms:W3CDTF">2017-09-22T21:38:45Z</dcterms:modified>
</cp:coreProperties>
</file>