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7" r:id="rId1"/>
    <p:sldMasterId id="2147484517" r:id="rId2"/>
  </p:sldMasterIdLst>
  <p:notesMasterIdLst>
    <p:notesMasterId r:id="rId20"/>
  </p:notesMasterIdLst>
  <p:handoutMasterIdLst>
    <p:handoutMasterId r:id="rId21"/>
  </p:handoutMasterIdLst>
  <p:sldIdLst>
    <p:sldId id="397" r:id="rId3"/>
    <p:sldId id="402" r:id="rId4"/>
    <p:sldId id="398" r:id="rId5"/>
    <p:sldId id="288" r:id="rId6"/>
    <p:sldId id="329" r:id="rId7"/>
    <p:sldId id="388" r:id="rId8"/>
    <p:sldId id="390" r:id="rId9"/>
    <p:sldId id="389" r:id="rId10"/>
    <p:sldId id="395" r:id="rId11"/>
    <p:sldId id="394" r:id="rId12"/>
    <p:sldId id="401" r:id="rId13"/>
    <p:sldId id="318" r:id="rId14"/>
    <p:sldId id="396" r:id="rId15"/>
    <p:sldId id="393" r:id="rId16"/>
    <p:sldId id="392" r:id="rId17"/>
    <p:sldId id="399" r:id="rId18"/>
    <p:sldId id="40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94F5C"/>
    <a:srgbClr val="FF1428"/>
    <a:srgbClr val="E7EBF1"/>
    <a:srgbClr val="CCD5E2"/>
    <a:srgbClr val="E1E1DB"/>
    <a:srgbClr val="E3E3E1"/>
    <a:srgbClr val="BFBFBF"/>
    <a:srgbClr val="82847C"/>
    <a:srgbClr val="00153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22" autoAdjust="0"/>
    <p:restoredTop sz="93956" autoAdjust="0"/>
  </p:normalViewPr>
  <p:slideViewPr>
    <p:cSldViewPr snapToGrid="0">
      <p:cViewPr>
        <p:scale>
          <a:sx n="106" d="100"/>
          <a:sy n="106" d="100"/>
        </p:scale>
        <p:origin x="-58" y="-5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3" d="100"/>
          <a:sy n="73" d="100"/>
        </p:scale>
        <p:origin x="2333" y="8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697" cy="458447"/>
          </a:xfrm>
          <a:prstGeom prst="rect">
            <a:avLst/>
          </a:prstGeom>
        </p:spPr>
        <p:txBody>
          <a:bodyPr vert="horz" lIns="89538" tIns="44768" rIns="89538" bIns="44768" rtlCol="0"/>
          <a:lstStyle>
            <a:lvl1pPr algn="l">
              <a:defRPr sz="1200"/>
            </a:lvl1pPr>
          </a:lstStyle>
          <a:p>
            <a:endParaRPr lang="en-US" dirty="0"/>
          </a:p>
        </p:txBody>
      </p:sp>
      <p:sp>
        <p:nvSpPr>
          <p:cNvPr id="3" name="Date Placeholder 2"/>
          <p:cNvSpPr>
            <a:spLocks noGrp="1"/>
          </p:cNvSpPr>
          <p:nvPr>
            <p:ph type="dt" sz="quarter" idx="1"/>
          </p:nvPr>
        </p:nvSpPr>
        <p:spPr>
          <a:xfrm>
            <a:off x="3884753" y="2"/>
            <a:ext cx="2971697" cy="458447"/>
          </a:xfrm>
          <a:prstGeom prst="rect">
            <a:avLst/>
          </a:prstGeom>
        </p:spPr>
        <p:txBody>
          <a:bodyPr vert="horz" lIns="89538" tIns="44768" rIns="89538" bIns="44768" rtlCol="0"/>
          <a:lstStyle>
            <a:lvl1pPr algn="r">
              <a:defRPr sz="1200"/>
            </a:lvl1pPr>
          </a:lstStyle>
          <a:p>
            <a:fld id="{380ACF4E-137A-4A0B-B8B9-4567735AC118}" type="datetimeFigureOut">
              <a:rPr lang="en-US" smtClean="0"/>
              <a:pPr/>
              <a:t>9/15/2017</a:t>
            </a:fld>
            <a:endParaRPr lang="en-US" dirty="0"/>
          </a:p>
        </p:txBody>
      </p:sp>
      <p:sp>
        <p:nvSpPr>
          <p:cNvPr id="4" name="Footer Placeholder 3"/>
          <p:cNvSpPr>
            <a:spLocks noGrp="1"/>
          </p:cNvSpPr>
          <p:nvPr>
            <p:ph type="ftr" sz="quarter" idx="2"/>
          </p:nvPr>
        </p:nvSpPr>
        <p:spPr>
          <a:xfrm>
            <a:off x="0" y="8685557"/>
            <a:ext cx="2971697" cy="458447"/>
          </a:xfrm>
          <a:prstGeom prst="rect">
            <a:avLst/>
          </a:prstGeom>
        </p:spPr>
        <p:txBody>
          <a:bodyPr vert="horz" lIns="89538" tIns="44768" rIns="89538" bIns="447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753" y="8685557"/>
            <a:ext cx="2971697" cy="458447"/>
          </a:xfrm>
          <a:prstGeom prst="rect">
            <a:avLst/>
          </a:prstGeom>
        </p:spPr>
        <p:txBody>
          <a:bodyPr vert="horz" lIns="89538" tIns="44768" rIns="89538" bIns="44768" rtlCol="0" anchor="b"/>
          <a:lstStyle>
            <a:lvl1pPr algn="r">
              <a:defRPr sz="1200"/>
            </a:lvl1pPr>
          </a:lstStyle>
          <a:p>
            <a:fld id="{57FF181E-36C5-4351-B30B-BF721C017436}" type="slidenum">
              <a:rPr lang="en-US" smtClean="0"/>
              <a:pPr/>
              <a:t>‹#›</a:t>
            </a:fld>
            <a:endParaRPr lang="en-US" dirty="0"/>
          </a:p>
        </p:txBody>
      </p:sp>
    </p:spTree>
    <p:extLst>
      <p:ext uri="{BB962C8B-B14F-4D97-AF65-F5344CB8AC3E}">
        <p14:creationId xmlns:p14="http://schemas.microsoft.com/office/powerpoint/2010/main" xmlns="" val="1049573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8"/>
            <a:ext cx="2971800" cy="458787"/>
          </a:xfrm>
          <a:prstGeom prst="rect">
            <a:avLst/>
          </a:prstGeom>
        </p:spPr>
        <p:txBody>
          <a:bodyPr vert="horz" lIns="91348" tIns="45675" rIns="91348" bIns="45675" rtlCol="0"/>
          <a:lstStyle>
            <a:lvl1pPr algn="l">
              <a:defRPr sz="1300"/>
            </a:lvl1pPr>
          </a:lstStyle>
          <a:p>
            <a:endParaRPr lang="en-US" dirty="0"/>
          </a:p>
        </p:txBody>
      </p:sp>
      <p:sp>
        <p:nvSpPr>
          <p:cNvPr id="3" name="Date Placeholder 2"/>
          <p:cNvSpPr>
            <a:spLocks noGrp="1"/>
          </p:cNvSpPr>
          <p:nvPr>
            <p:ph type="dt" idx="1"/>
          </p:nvPr>
        </p:nvSpPr>
        <p:spPr>
          <a:xfrm>
            <a:off x="3884615" y="8"/>
            <a:ext cx="2971800" cy="458787"/>
          </a:xfrm>
          <a:prstGeom prst="rect">
            <a:avLst/>
          </a:prstGeom>
        </p:spPr>
        <p:txBody>
          <a:bodyPr vert="horz" lIns="91348" tIns="45675" rIns="91348" bIns="45675" rtlCol="0"/>
          <a:lstStyle>
            <a:lvl1pPr algn="r">
              <a:defRPr sz="1300"/>
            </a:lvl1pPr>
          </a:lstStyle>
          <a:p>
            <a:fld id="{7257599E-1B95-4DFE-A955-10D00DCAC5FC}" type="datetimeFigureOut">
              <a:rPr lang="en-US" smtClean="0"/>
              <a:pPr/>
              <a:t>9/15/2017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348" tIns="45675" rIns="91348" bIns="45675" rtlCol="0" anchor="ctr"/>
          <a:lstStyle/>
          <a:p>
            <a:endParaRPr lang="en-US" dirty="0"/>
          </a:p>
        </p:txBody>
      </p:sp>
      <p:sp>
        <p:nvSpPr>
          <p:cNvPr id="5" name="Notes Placeholder 4"/>
          <p:cNvSpPr>
            <a:spLocks noGrp="1"/>
          </p:cNvSpPr>
          <p:nvPr>
            <p:ph type="body" sz="quarter" idx="3"/>
          </p:nvPr>
        </p:nvSpPr>
        <p:spPr>
          <a:xfrm>
            <a:off x="685800" y="4400556"/>
            <a:ext cx="5486400" cy="3600451"/>
          </a:xfrm>
          <a:prstGeom prst="rect">
            <a:avLst/>
          </a:prstGeom>
        </p:spPr>
        <p:txBody>
          <a:bodyPr vert="horz" lIns="91348" tIns="45675" rIns="91348" bIns="456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4"/>
            <a:ext cx="2971800" cy="458786"/>
          </a:xfrm>
          <a:prstGeom prst="rect">
            <a:avLst/>
          </a:prstGeom>
        </p:spPr>
        <p:txBody>
          <a:bodyPr vert="horz" lIns="91348" tIns="45675" rIns="91348" bIns="45675"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84615" y="8685214"/>
            <a:ext cx="2971800" cy="458786"/>
          </a:xfrm>
          <a:prstGeom prst="rect">
            <a:avLst/>
          </a:prstGeom>
        </p:spPr>
        <p:txBody>
          <a:bodyPr vert="horz" lIns="91348" tIns="45675" rIns="91348" bIns="45675" rtlCol="0" anchor="b"/>
          <a:lstStyle>
            <a:lvl1pPr algn="r">
              <a:defRPr sz="1300"/>
            </a:lvl1pPr>
          </a:lstStyle>
          <a:p>
            <a:fld id="{E28C972A-DF85-49EA-B7FB-AEB0B4285F86}" type="slidenum">
              <a:rPr lang="en-US" smtClean="0"/>
              <a:pPr/>
              <a:t>‹#›</a:t>
            </a:fld>
            <a:endParaRPr lang="en-US" dirty="0"/>
          </a:p>
        </p:txBody>
      </p:sp>
    </p:spTree>
    <p:extLst>
      <p:ext uri="{BB962C8B-B14F-4D97-AF65-F5344CB8AC3E}">
        <p14:creationId xmlns:p14="http://schemas.microsoft.com/office/powerpoint/2010/main" xmlns="" val="3226881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28C972A-DF85-49EA-B7FB-AEB0B4285F86}" type="slidenum">
              <a:rPr lang="en-US" smtClean="0"/>
              <a:pPr/>
              <a:t>1</a:t>
            </a:fld>
            <a:endParaRPr lang="en-US" dirty="0"/>
          </a:p>
        </p:txBody>
      </p:sp>
    </p:spTree>
    <p:extLst>
      <p:ext uri="{BB962C8B-B14F-4D97-AF65-F5344CB8AC3E}">
        <p14:creationId xmlns:p14="http://schemas.microsoft.com/office/powerpoint/2010/main" xmlns="" val="2796438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0" indent="-171430">
              <a:buFont typeface="Arial" panose="020B0604020202020204" pitchFamily="34" charset="0"/>
              <a:buChar char="•"/>
            </a:pPr>
            <a:r>
              <a:rPr lang="en-US" dirty="0" smtClean="0"/>
              <a:t>44% of the comments will be directly addressed by AFC2</a:t>
            </a:r>
          </a:p>
          <a:p>
            <a:pPr marL="171430" indent="-171430">
              <a:buFont typeface="Arial" panose="020B0604020202020204" pitchFamily="34" charset="0"/>
              <a:buChar char="•"/>
            </a:pPr>
            <a:r>
              <a:rPr lang="en-US" dirty="0" smtClean="0"/>
              <a:t>AFC2 will support a solution to many other comments, but they won't be directly addressed in the initial configuration of the system</a:t>
            </a:r>
          </a:p>
          <a:p>
            <a:pPr marL="628576" lvl="1" indent="-171430">
              <a:buFont typeface="Arial" panose="020B0604020202020204" pitchFamily="34" charset="0"/>
              <a:buChar char="•"/>
            </a:pPr>
            <a:r>
              <a:rPr lang="en-US" dirty="0" smtClean="0"/>
              <a:t> For</a:t>
            </a:r>
            <a:r>
              <a:rPr lang="en-US" baseline="0" dirty="0" smtClean="0"/>
              <a:t> example, </a:t>
            </a:r>
            <a:r>
              <a:rPr lang="en-US" dirty="0" smtClean="0"/>
              <a:t>new fare products, and fare evasion</a:t>
            </a:r>
          </a:p>
          <a:p>
            <a:pPr marL="171430" indent="-171430">
              <a:buFont typeface="Arial" panose="020B0604020202020204" pitchFamily="34" charset="0"/>
              <a:buChar char="•"/>
            </a:pPr>
            <a:r>
              <a:rPr lang="en-US" dirty="0" smtClean="0"/>
              <a:t>The comments</a:t>
            </a:r>
            <a:r>
              <a:rPr lang="en-US" baseline="0" dirty="0" smtClean="0"/>
              <a:t> also include</a:t>
            </a:r>
            <a:r>
              <a:rPr lang="en-US" dirty="0" smtClean="0"/>
              <a:t> requests for lower fares</a:t>
            </a:r>
          </a:p>
          <a:p>
            <a:pPr marL="628576" lvl="1" indent="-171430">
              <a:buFont typeface="Arial" panose="020B0604020202020204" pitchFamily="34" charset="0"/>
              <a:buChar char="•"/>
            </a:pPr>
            <a:r>
              <a:rPr lang="en-US" dirty="0" smtClean="0"/>
              <a:t>AFC2</a:t>
            </a:r>
            <a:r>
              <a:rPr lang="en-US" baseline="0" dirty="0" smtClean="0"/>
              <a:t> would also technically support this in the form of </a:t>
            </a:r>
            <a:r>
              <a:rPr lang="en-US" dirty="0" smtClean="0"/>
              <a:t>means-tested fares</a:t>
            </a:r>
          </a:p>
        </p:txBody>
      </p:sp>
      <p:sp>
        <p:nvSpPr>
          <p:cNvPr id="4" name="Slide Number Placeholder 3"/>
          <p:cNvSpPr>
            <a:spLocks noGrp="1"/>
          </p:cNvSpPr>
          <p:nvPr>
            <p:ph type="sldNum" sz="quarter" idx="10"/>
          </p:nvPr>
        </p:nvSpPr>
        <p:spPr/>
        <p:txBody>
          <a:bodyPr/>
          <a:lstStyle/>
          <a:p>
            <a:fld id="{E28C972A-DF85-49EA-B7FB-AEB0B4285F86}" type="slidenum">
              <a:rPr lang="en-US" smtClean="0"/>
              <a:pPr/>
              <a:t>13</a:t>
            </a:fld>
            <a:endParaRPr lang="en-US" dirty="0"/>
          </a:p>
        </p:txBody>
      </p:sp>
    </p:spTree>
    <p:extLst>
      <p:ext uri="{BB962C8B-B14F-4D97-AF65-F5344CB8AC3E}">
        <p14:creationId xmlns:p14="http://schemas.microsoft.com/office/powerpoint/2010/main" xmlns="" val="2602893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8C972A-DF85-49EA-B7FB-AEB0B4285F86}" type="slidenum">
              <a:rPr lang="en-US" smtClean="0"/>
              <a:pPr/>
              <a:t>17</a:t>
            </a:fld>
            <a:endParaRPr lang="en-US" dirty="0"/>
          </a:p>
        </p:txBody>
      </p:sp>
    </p:spTree>
    <p:extLst>
      <p:ext uri="{BB962C8B-B14F-4D97-AF65-F5344CB8AC3E}">
        <p14:creationId xmlns:p14="http://schemas.microsoft.com/office/powerpoint/2010/main" xmlns="" val="2910323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8C972A-DF85-49EA-B7FB-AEB0B4285F86}" type="slidenum">
              <a:rPr lang="en-US" smtClean="0"/>
              <a:pPr/>
              <a:t>2</a:t>
            </a:fld>
            <a:endParaRPr lang="en-US" dirty="0"/>
          </a:p>
        </p:txBody>
      </p:sp>
    </p:spTree>
    <p:extLst>
      <p:ext uri="{BB962C8B-B14F-4D97-AF65-F5344CB8AC3E}">
        <p14:creationId xmlns:p14="http://schemas.microsoft.com/office/powerpoint/2010/main" xmlns="" val="3431936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8C972A-DF85-49EA-B7FB-AEB0B4285F86}" type="slidenum">
              <a:rPr lang="en-US" smtClean="0"/>
              <a:pPr/>
              <a:t>3</a:t>
            </a:fld>
            <a:endParaRPr lang="en-US" dirty="0"/>
          </a:p>
        </p:txBody>
      </p:sp>
    </p:spTree>
    <p:extLst>
      <p:ext uri="{BB962C8B-B14F-4D97-AF65-F5344CB8AC3E}">
        <p14:creationId xmlns:p14="http://schemas.microsoft.com/office/powerpoint/2010/main" xmlns="" val="3431936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0" indent="-171430">
              <a:buFont typeface="Arial" panose="020B0604020202020204" pitchFamily="34" charset="0"/>
              <a:buChar char="•"/>
            </a:pPr>
            <a:r>
              <a:rPr lang="en-US" dirty="0" smtClean="0"/>
              <a:t>44% of the comments will be directly addressed by AFC2</a:t>
            </a:r>
          </a:p>
          <a:p>
            <a:pPr marL="171430" indent="-171430">
              <a:buFont typeface="Arial" panose="020B0604020202020204" pitchFamily="34" charset="0"/>
              <a:buChar char="•"/>
            </a:pPr>
            <a:r>
              <a:rPr lang="en-US" dirty="0" smtClean="0"/>
              <a:t>AFC2 will support a solution to many other comments, but they won't be directly addressed in the initial configuration of the system</a:t>
            </a:r>
          </a:p>
          <a:p>
            <a:pPr marL="628576" lvl="1" indent="-171430">
              <a:buFont typeface="Arial" panose="020B0604020202020204" pitchFamily="34" charset="0"/>
              <a:buChar char="•"/>
            </a:pPr>
            <a:r>
              <a:rPr lang="en-US" dirty="0" smtClean="0"/>
              <a:t> For</a:t>
            </a:r>
            <a:r>
              <a:rPr lang="en-US" baseline="0" dirty="0" smtClean="0"/>
              <a:t> example, </a:t>
            </a:r>
            <a:r>
              <a:rPr lang="en-US" dirty="0" smtClean="0"/>
              <a:t>new fare products, and fare evasion</a:t>
            </a:r>
          </a:p>
          <a:p>
            <a:pPr marL="171430" indent="-171430">
              <a:buFont typeface="Arial" panose="020B0604020202020204" pitchFamily="34" charset="0"/>
              <a:buChar char="•"/>
            </a:pPr>
            <a:r>
              <a:rPr lang="en-US" dirty="0" smtClean="0"/>
              <a:t>The comments</a:t>
            </a:r>
            <a:r>
              <a:rPr lang="en-US" baseline="0" dirty="0" smtClean="0"/>
              <a:t> also include</a:t>
            </a:r>
            <a:r>
              <a:rPr lang="en-US" dirty="0" smtClean="0"/>
              <a:t> requests for lower fares</a:t>
            </a:r>
          </a:p>
          <a:p>
            <a:pPr marL="628576" lvl="1" indent="-171430">
              <a:buFont typeface="Arial" panose="020B0604020202020204" pitchFamily="34" charset="0"/>
              <a:buChar char="•"/>
            </a:pPr>
            <a:r>
              <a:rPr lang="en-US" dirty="0" smtClean="0"/>
              <a:t>AFC2</a:t>
            </a:r>
            <a:r>
              <a:rPr lang="en-US" baseline="0" dirty="0" smtClean="0"/>
              <a:t> would also technically support this in the form of </a:t>
            </a:r>
            <a:r>
              <a:rPr lang="en-US" dirty="0" smtClean="0"/>
              <a:t>means-tested fares</a:t>
            </a:r>
            <a:endParaRPr lang="en-US" dirty="0"/>
          </a:p>
        </p:txBody>
      </p:sp>
      <p:sp>
        <p:nvSpPr>
          <p:cNvPr id="4" name="Slide Number Placeholder 3"/>
          <p:cNvSpPr>
            <a:spLocks noGrp="1"/>
          </p:cNvSpPr>
          <p:nvPr>
            <p:ph type="sldNum" sz="quarter" idx="10"/>
          </p:nvPr>
        </p:nvSpPr>
        <p:spPr/>
        <p:txBody>
          <a:bodyPr/>
          <a:lstStyle/>
          <a:p>
            <a:fld id="{E28C972A-DF85-49EA-B7FB-AEB0B4285F86}" type="slidenum">
              <a:rPr lang="en-US" smtClean="0"/>
              <a:pPr/>
              <a:t>4</a:t>
            </a:fld>
            <a:endParaRPr lang="en-US" dirty="0"/>
          </a:p>
        </p:txBody>
      </p:sp>
    </p:spTree>
    <p:extLst>
      <p:ext uri="{BB962C8B-B14F-4D97-AF65-F5344CB8AC3E}">
        <p14:creationId xmlns:p14="http://schemas.microsoft.com/office/powerpoint/2010/main" xmlns="" val="2986091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8C972A-DF85-49EA-B7FB-AEB0B4285F86}" type="slidenum">
              <a:rPr lang="en-US" smtClean="0"/>
              <a:pPr/>
              <a:t>7</a:t>
            </a:fld>
            <a:endParaRPr lang="en-US" dirty="0"/>
          </a:p>
        </p:txBody>
      </p:sp>
    </p:spTree>
    <p:extLst>
      <p:ext uri="{BB962C8B-B14F-4D97-AF65-F5344CB8AC3E}">
        <p14:creationId xmlns:p14="http://schemas.microsoft.com/office/powerpoint/2010/main" xmlns="" val="1352590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defTabSz="914292">
              <a:defRPr/>
            </a:pPr>
            <a:r>
              <a:rPr lang="en-US" dirty="0" smtClean="0"/>
              <a:t>Icons not</a:t>
            </a:r>
            <a:r>
              <a:rPr lang="en-US" baseline="0" dirty="0" smtClean="0"/>
              <a:t> developed by the MBTA are from thenounproject.com.</a:t>
            </a:r>
            <a:endParaRPr lang="en-US" dirty="0" smtClean="0"/>
          </a:p>
          <a:p>
            <a:endParaRPr lang="en-US" dirty="0"/>
          </a:p>
        </p:txBody>
      </p:sp>
      <p:sp>
        <p:nvSpPr>
          <p:cNvPr id="4" name="Slide Number Placeholder 3"/>
          <p:cNvSpPr>
            <a:spLocks noGrp="1"/>
          </p:cNvSpPr>
          <p:nvPr>
            <p:ph type="sldNum" sz="quarter" idx="10"/>
          </p:nvPr>
        </p:nvSpPr>
        <p:spPr/>
        <p:txBody>
          <a:bodyPr/>
          <a:lstStyle/>
          <a:p>
            <a:fld id="{E28C972A-DF85-49EA-B7FB-AEB0B4285F86}" type="slidenum">
              <a:rPr lang="en-US" smtClean="0"/>
              <a:pPr/>
              <a:t>8</a:t>
            </a:fld>
            <a:endParaRPr lang="en-US" dirty="0"/>
          </a:p>
        </p:txBody>
      </p:sp>
    </p:spTree>
    <p:extLst>
      <p:ext uri="{BB962C8B-B14F-4D97-AF65-F5344CB8AC3E}">
        <p14:creationId xmlns:p14="http://schemas.microsoft.com/office/powerpoint/2010/main" xmlns="" val="1709827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defTabSz="914292">
              <a:defRPr/>
            </a:pPr>
            <a:r>
              <a:rPr lang="en-US" dirty="0" smtClean="0"/>
              <a:t>Icons not</a:t>
            </a:r>
            <a:r>
              <a:rPr lang="en-US" baseline="0" dirty="0" smtClean="0"/>
              <a:t> developed by the MBTA are from thenounproject.com.</a:t>
            </a:r>
            <a:endParaRPr lang="en-US" dirty="0" smtClean="0"/>
          </a:p>
          <a:p>
            <a:endParaRPr lang="en-US" dirty="0"/>
          </a:p>
        </p:txBody>
      </p:sp>
      <p:sp>
        <p:nvSpPr>
          <p:cNvPr id="4" name="Slide Number Placeholder 3"/>
          <p:cNvSpPr>
            <a:spLocks noGrp="1"/>
          </p:cNvSpPr>
          <p:nvPr>
            <p:ph type="sldNum" sz="quarter" idx="10"/>
          </p:nvPr>
        </p:nvSpPr>
        <p:spPr/>
        <p:txBody>
          <a:bodyPr/>
          <a:lstStyle/>
          <a:p>
            <a:fld id="{E28C972A-DF85-49EA-B7FB-AEB0B4285F86}" type="slidenum">
              <a:rPr lang="en-US" smtClean="0"/>
              <a:pPr/>
              <a:t>9</a:t>
            </a:fld>
            <a:endParaRPr lang="en-US" dirty="0"/>
          </a:p>
        </p:txBody>
      </p:sp>
    </p:spTree>
    <p:extLst>
      <p:ext uri="{BB962C8B-B14F-4D97-AF65-F5344CB8AC3E}">
        <p14:creationId xmlns:p14="http://schemas.microsoft.com/office/powerpoint/2010/main" xmlns="" val="3358755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Icons not</a:t>
            </a:r>
            <a:r>
              <a:rPr lang="en-US" baseline="0" dirty="0" smtClean="0"/>
              <a:t> developed by the MBTA are from thenounproject.com.</a:t>
            </a:r>
            <a:endParaRPr lang="en-US" dirty="0"/>
          </a:p>
        </p:txBody>
      </p:sp>
      <p:sp>
        <p:nvSpPr>
          <p:cNvPr id="4" name="Slide Number Placeholder 3"/>
          <p:cNvSpPr>
            <a:spLocks noGrp="1"/>
          </p:cNvSpPr>
          <p:nvPr>
            <p:ph type="sldNum" sz="quarter" idx="10"/>
          </p:nvPr>
        </p:nvSpPr>
        <p:spPr/>
        <p:txBody>
          <a:bodyPr/>
          <a:lstStyle/>
          <a:p>
            <a:fld id="{E28C972A-DF85-49EA-B7FB-AEB0B4285F86}" type="slidenum">
              <a:rPr lang="en-US" smtClean="0"/>
              <a:pPr/>
              <a:t>10</a:t>
            </a:fld>
            <a:endParaRPr lang="en-US" dirty="0"/>
          </a:p>
        </p:txBody>
      </p:sp>
    </p:spTree>
    <p:extLst>
      <p:ext uri="{BB962C8B-B14F-4D97-AF65-F5344CB8AC3E}">
        <p14:creationId xmlns:p14="http://schemas.microsoft.com/office/powerpoint/2010/main" xmlns="" val="3734953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Icons not</a:t>
            </a:r>
            <a:r>
              <a:rPr lang="en-US" baseline="0" dirty="0" smtClean="0"/>
              <a:t> developed by the MBTA are from thenounproject.com.</a:t>
            </a:r>
            <a:endParaRPr lang="en-US" dirty="0"/>
          </a:p>
        </p:txBody>
      </p:sp>
      <p:sp>
        <p:nvSpPr>
          <p:cNvPr id="4" name="Slide Number Placeholder 3"/>
          <p:cNvSpPr>
            <a:spLocks noGrp="1"/>
          </p:cNvSpPr>
          <p:nvPr>
            <p:ph type="sldNum" sz="quarter" idx="10"/>
          </p:nvPr>
        </p:nvSpPr>
        <p:spPr/>
        <p:txBody>
          <a:bodyPr/>
          <a:lstStyle/>
          <a:p>
            <a:fld id="{E28C972A-DF85-49EA-B7FB-AEB0B4285F86}" type="slidenum">
              <a:rPr lang="en-US" smtClean="0"/>
              <a:pPr/>
              <a:t>11</a:t>
            </a:fld>
            <a:endParaRPr lang="en-US" dirty="0"/>
          </a:p>
        </p:txBody>
      </p:sp>
    </p:spTree>
    <p:extLst>
      <p:ext uri="{BB962C8B-B14F-4D97-AF65-F5344CB8AC3E}">
        <p14:creationId xmlns:p14="http://schemas.microsoft.com/office/powerpoint/2010/main" xmlns="" val="3635485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AFC 2.0:  Procurement Update</a:t>
            </a:r>
            <a:endParaRPr lang="en-US" dirty="0"/>
          </a:p>
        </p:txBody>
      </p:sp>
      <p:sp>
        <p:nvSpPr>
          <p:cNvPr id="6" name="Slide Number Placeholder 5"/>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2330081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AFC 2.0:  Procurement Update</a:t>
            </a:r>
            <a:endParaRPr lang="en-US" dirty="0"/>
          </a:p>
        </p:txBody>
      </p:sp>
      <p:sp>
        <p:nvSpPr>
          <p:cNvPr id="6" name="Slide Number Placeholder 5"/>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2921269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AFC 2.0:  Procurement Update</a:t>
            </a:r>
            <a:endParaRPr lang="en-US" dirty="0"/>
          </a:p>
        </p:txBody>
      </p:sp>
      <p:sp>
        <p:nvSpPr>
          <p:cNvPr id="6" name="Slide Number Placeholder 5"/>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2335323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1"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16" y="6334316"/>
            <a:ext cx="9143989"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p:cNvSpPr>
            <a:spLocks noGrp="1"/>
          </p:cNvSpPr>
          <p:nvPr>
            <p:ph type="title"/>
          </p:nvPr>
        </p:nvSpPr>
        <p:spPr>
          <a:xfrm>
            <a:off x="205740" y="0"/>
            <a:ext cx="8743950" cy="81381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2" name="Footer Placeholder 4"/>
          <p:cNvSpPr>
            <a:spLocks noGrp="1"/>
          </p:cNvSpPr>
          <p:nvPr>
            <p:ph type="ftr" sz="quarter" idx="3"/>
          </p:nvPr>
        </p:nvSpPr>
        <p:spPr>
          <a:xfrm>
            <a:off x="230663" y="6459794"/>
            <a:ext cx="3617103" cy="365125"/>
          </a:xfrm>
          <a:prstGeom prst="rect">
            <a:avLst/>
          </a:prstGeom>
        </p:spPr>
        <p:txBody>
          <a:bodyPr vert="horz" lIns="91440" tIns="45720" rIns="91440" bIns="45720" rtlCol="0" anchor="ctr"/>
          <a:lstStyle>
            <a:lvl1pPr algn="l">
              <a:defRPr sz="675" cap="all" baseline="0">
                <a:solidFill>
                  <a:srgbClr val="FFFFFF"/>
                </a:solidFill>
              </a:defRPr>
            </a:lvl1pPr>
          </a:lstStyle>
          <a:p>
            <a:r>
              <a:rPr lang="en-US" smtClean="0"/>
              <a:t>AFC 2.0:  Procurement Update</a:t>
            </a:r>
            <a:endParaRPr lang="en-US" dirty="0"/>
          </a:p>
        </p:txBody>
      </p:sp>
      <p:sp>
        <p:nvSpPr>
          <p:cNvPr id="13" name="Slide Number Placeholder 5"/>
          <p:cNvSpPr>
            <a:spLocks noGrp="1"/>
          </p:cNvSpPr>
          <p:nvPr>
            <p:ph type="sldNum" sz="quarter" idx="4"/>
          </p:nvPr>
        </p:nvSpPr>
        <p:spPr>
          <a:xfrm>
            <a:off x="7704317" y="6459794"/>
            <a:ext cx="984019" cy="365125"/>
          </a:xfrm>
          <a:prstGeom prst="rect">
            <a:avLst/>
          </a:prstGeom>
        </p:spPr>
        <p:txBody>
          <a:bodyPr vert="horz" lIns="91440" tIns="45720" rIns="91440" bIns="45720" rtlCol="0" anchor="ctr"/>
          <a:lstStyle>
            <a:lvl1pPr algn="r">
              <a:defRPr sz="788">
                <a:solidFill>
                  <a:srgbClr val="FFFFFF"/>
                </a:solidFill>
              </a:defRPr>
            </a:lvl1pPr>
          </a:lstStyle>
          <a:p>
            <a:fld id="{186775C4-FF83-4AA7-9695-AAC1C0A4B08C}" type="slidenum">
              <a:rPr lang="en-US" smtClean="0"/>
              <a:pPr/>
              <a:t>‹#›</a:t>
            </a:fld>
            <a:endParaRPr lang="en-US" dirty="0"/>
          </a:p>
        </p:txBody>
      </p:sp>
      <p:cxnSp>
        <p:nvCxnSpPr>
          <p:cNvPr id="14" name="Straight Connector 13"/>
          <p:cNvCxnSpPr/>
          <p:nvPr userDrawn="1"/>
        </p:nvCxnSpPr>
        <p:spPr>
          <a:xfrm>
            <a:off x="205740" y="813816"/>
            <a:ext cx="874395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
          <p:cNvSpPr>
            <a:spLocks noGrp="1"/>
          </p:cNvSpPr>
          <p:nvPr>
            <p:ph type="body" idx="10"/>
          </p:nvPr>
        </p:nvSpPr>
        <p:spPr>
          <a:xfrm>
            <a:off x="205740" y="872801"/>
            <a:ext cx="8743950" cy="913946"/>
          </a:xfrm>
          <a:prstGeom prst="rect">
            <a:avLst/>
          </a:prstGeom>
        </p:spPr>
        <p:txBody>
          <a:bodyPr lIns="91440" rIns="91440" anchor="t" anchorCtr="0">
            <a:normAutofit/>
          </a:bodyPr>
          <a:lstStyle>
            <a:lvl1pPr marL="0" indent="0">
              <a:buNone/>
              <a:defRPr sz="1350" cap="all" spc="150" baseline="0">
                <a:solidFill>
                  <a:schemeClr val="tx2"/>
                </a:solidFill>
                <a:latin typeface="+mj-lt"/>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dirty="0" smtClean="0"/>
              <a:t>Click to edit Master text styles</a:t>
            </a:r>
          </a:p>
        </p:txBody>
      </p:sp>
      <p:sp>
        <p:nvSpPr>
          <p:cNvPr id="29" name="Content Placeholder 2"/>
          <p:cNvSpPr>
            <a:spLocks noGrp="1"/>
          </p:cNvSpPr>
          <p:nvPr>
            <p:ph sz="half" idx="1"/>
          </p:nvPr>
        </p:nvSpPr>
        <p:spPr>
          <a:xfrm>
            <a:off x="453327" y="1845738"/>
            <a:ext cx="8235412" cy="4369085"/>
          </a:xfrm>
          <a:prstGeom prst="rect">
            <a:avLst/>
          </a:prstGeom>
        </p:spPr>
        <p:txBody>
          <a:bodyPr/>
          <a:lstStyle>
            <a:lvl1pPr>
              <a:defRPr sz="1350"/>
            </a:lvl1pPr>
            <a:lvl2pPr marL="288022" indent="-137153">
              <a:buFont typeface="Wingdings" panose="05000000000000000000" pitchFamily="2" charset="2"/>
              <a:buChar char="§"/>
              <a:defRPr sz="1200"/>
            </a:lvl2pPr>
            <a:lvl3pPr marL="425175" indent="-137153">
              <a:buFont typeface="Calibri" panose="020F0502020204030204" pitchFamily="34" charset="0"/>
              <a:buChar char="‒"/>
              <a:defRPr sz="1050" baseline="0"/>
            </a:lvl3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Third level </a:t>
            </a:r>
          </a:p>
        </p:txBody>
      </p:sp>
    </p:spTree>
    <p:extLst>
      <p:ext uri="{BB962C8B-B14F-4D97-AF65-F5344CB8AC3E}">
        <p14:creationId xmlns:p14="http://schemas.microsoft.com/office/powerpoint/2010/main" xmlns="" val="57617240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1"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16" y="6334316"/>
            <a:ext cx="9143989"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p:cNvSpPr>
            <a:spLocks noGrp="1"/>
          </p:cNvSpPr>
          <p:nvPr>
            <p:ph type="title"/>
          </p:nvPr>
        </p:nvSpPr>
        <p:spPr>
          <a:xfrm>
            <a:off x="205740" y="0"/>
            <a:ext cx="8743950" cy="81381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2" name="Footer Placeholder 4"/>
          <p:cNvSpPr>
            <a:spLocks noGrp="1"/>
          </p:cNvSpPr>
          <p:nvPr>
            <p:ph type="ftr" sz="quarter" idx="3"/>
          </p:nvPr>
        </p:nvSpPr>
        <p:spPr>
          <a:xfrm>
            <a:off x="230663" y="6459794"/>
            <a:ext cx="3617103" cy="365125"/>
          </a:xfrm>
          <a:prstGeom prst="rect">
            <a:avLst/>
          </a:prstGeom>
        </p:spPr>
        <p:txBody>
          <a:bodyPr vert="horz" lIns="91440" tIns="45720" rIns="91440" bIns="45720" rtlCol="0" anchor="ctr"/>
          <a:lstStyle>
            <a:lvl1pPr algn="l">
              <a:defRPr sz="675" cap="all" baseline="0">
                <a:solidFill>
                  <a:srgbClr val="FFFFFF"/>
                </a:solidFill>
              </a:defRPr>
            </a:lvl1pPr>
          </a:lstStyle>
          <a:p>
            <a:r>
              <a:rPr lang="en-US" smtClean="0"/>
              <a:t>AFC 2.0:  Procurement Update</a:t>
            </a:r>
            <a:endParaRPr lang="en-US" dirty="0"/>
          </a:p>
        </p:txBody>
      </p:sp>
      <p:sp>
        <p:nvSpPr>
          <p:cNvPr id="13" name="Slide Number Placeholder 5"/>
          <p:cNvSpPr>
            <a:spLocks noGrp="1"/>
          </p:cNvSpPr>
          <p:nvPr>
            <p:ph type="sldNum" sz="quarter" idx="4"/>
          </p:nvPr>
        </p:nvSpPr>
        <p:spPr>
          <a:xfrm>
            <a:off x="7704317" y="6459794"/>
            <a:ext cx="984019" cy="365125"/>
          </a:xfrm>
          <a:prstGeom prst="rect">
            <a:avLst/>
          </a:prstGeom>
        </p:spPr>
        <p:txBody>
          <a:bodyPr vert="horz" lIns="91440" tIns="45720" rIns="91440" bIns="45720" rtlCol="0" anchor="ctr"/>
          <a:lstStyle>
            <a:lvl1pPr algn="r">
              <a:defRPr sz="788">
                <a:solidFill>
                  <a:srgbClr val="FFFFFF"/>
                </a:solidFill>
              </a:defRPr>
            </a:lvl1pPr>
          </a:lstStyle>
          <a:p>
            <a:fld id="{186775C4-FF83-4AA7-9695-AAC1C0A4B08C}" type="slidenum">
              <a:rPr lang="en-US" smtClean="0"/>
              <a:pPr/>
              <a:t>‹#›</a:t>
            </a:fld>
            <a:endParaRPr lang="en-US" dirty="0"/>
          </a:p>
        </p:txBody>
      </p:sp>
      <p:cxnSp>
        <p:nvCxnSpPr>
          <p:cNvPr id="14" name="Straight Connector 13"/>
          <p:cNvCxnSpPr/>
          <p:nvPr userDrawn="1"/>
        </p:nvCxnSpPr>
        <p:spPr>
          <a:xfrm>
            <a:off x="205740" y="813816"/>
            <a:ext cx="874395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
          <p:cNvSpPr>
            <a:spLocks noGrp="1"/>
          </p:cNvSpPr>
          <p:nvPr>
            <p:ph type="body" idx="10"/>
          </p:nvPr>
        </p:nvSpPr>
        <p:spPr>
          <a:xfrm>
            <a:off x="205740" y="872801"/>
            <a:ext cx="8743950" cy="913946"/>
          </a:xfrm>
          <a:prstGeom prst="rect">
            <a:avLst/>
          </a:prstGeom>
        </p:spPr>
        <p:txBody>
          <a:bodyPr lIns="91440" rIns="91440" anchor="t" anchorCtr="0">
            <a:normAutofit/>
          </a:bodyPr>
          <a:lstStyle>
            <a:lvl1pPr marL="0" indent="0">
              <a:buNone/>
              <a:defRPr sz="1350" cap="all" spc="150" baseline="0">
                <a:solidFill>
                  <a:schemeClr val="tx2"/>
                </a:solidFill>
                <a:latin typeface="+mj-lt"/>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dirty="0" smtClean="0"/>
              <a:t>Click to edit Master text styles</a:t>
            </a:r>
          </a:p>
        </p:txBody>
      </p:sp>
      <p:sp>
        <p:nvSpPr>
          <p:cNvPr id="29" name="Content Placeholder 2"/>
          <p:cNvSpPr>
            <a:spLocks noGrp="1"/>
          </p:cNvSpPr>
          <p:nvPr>
            <p:ph sz="half" idx="1"/>
          </p:nvPr>
        </p:nvSpPr>
        <p:spPr>
          <a:xfrm>
            <a:off x="453327" y="1845738"/>
            <a:ext cx="8235412" cy="4369085"/>
          </a:xfrm>
          <a:prstGeom prst="rect">
            <a:avLst/>
          </a:prstGeom>
        </p:spPr>
        <p:txBody>
          <a:bodyPr/>
          <a:lstStyle>
            <a:lvl1pPr>
              <a:defRPr sz="1350"/>
            </a:lvl1pPr>
            <a:lvl2pPr marL="288022" indent="-137153">
              <a:buFont typeface="Wingdings" panose="05000000000000000000" pitchFamily="2" charset="2"/>
              <a:buChar char="§"/>
              <a:defRPr sz="1200"/>
            </a:lvl2pPr>
            <a:lvl3pPr marL="425175" indent="-137153">
              <a:buFont typeface="Calibri" panose="020F0502020204030204" pitchFamily="34" charset="0"/>
              <a:buChar char="‒"/>
              <a:defRPr sz="1050" baseline="0"/>
            </a:lvl3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Third level </a:t>
            </a:r>
          </a:p>
        </p:txBody>
      </p:sp>
    </p:spTree>
    <p:extLst>
      <p:ext uri="{BB962C8B-B14F-4D97-AF65-F5344CB8AC3E}">
        <p14:creationId xmlns:p14="http://schemas.microsoft.com/office/powerpoint/2010/main" xmlns="" val="6703503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3_Title and Content">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1"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16" y="6334316"/>
            <a:ext cx="9143989"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p:cNvSpPr>
            <a:spLocks noGrp="1"/>
          </p:cNvSpPr>
          <p:nvPr>
            <p:ph type="title"/>
          </p:nvPr>
        </p:nvSpPr>
        <p:spPr>
          <a:xfrm>
            <a:off x="205740" y="0"/>
            <a:ext cx="8743950" cy="81381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2" name="Footer Placeholder 4"/>
          <p:cNvSpPr>
            <a:spLocks noGrp="1"/>
          </p:cNvSpPr>
          <p:nvPr>
            <p:ph type="ftr" sz="quarter" idx="3"/>
          </p:nvPr>
        </p:nvSpPr>
        <p:spPr>
          <a:xfrm>
            <a:off x="230663" y="6459794"/>
            <a:ext cx="3617103" cy="365125"/>
          </a:xfrm>
          <a:prstGeom prst="rect">
            <a:avLst/>
          </a:prstGeom>
        </p:spPr>
        <p:txBody>
          <a:bodyPr vert="horz" lIns="91440" tIns="45720" rIns="91440" bIns="45720" rtlCol="0" anchor="ctr"/>
          <a:lstStyle>
            <a:lvl1pPr algn="l">
              <a:defRPr sz="675" cap="all" baseline="0">
                <a:solidFill>
                  <a:srgbClr val="FFFFFF"/>
                </a:solidFill>
              </a:defRPr>
            </a:lvl1pPr>
          </a:lstStyle>
          <a:p>
            <a:r>
              <a:rPr lang="en-US" smtClean="0"/>
              <a:t>AFC 2.0:  Procurement Update</a:t>
            </a:r>
            <a:endParaRPr lang="en-US" dirty="0"/>
          </a:p>
        </p:txBody>
      </p:sp>
      <p:sp>
        <p:nvSpPr>
          <p:cNvPr id="13" name="Slide Number Placeholder 5"/>
          <p:cNvSpPr>
            <a:spLocks noGrp="1"/>
          </p:cNvSpPr>
          <p:nvPr>
            <p:ph type="sldNum" sz="quarter" idx="4"/>
          </p:nvPr>
        </p:nvSpPr>
        <p:spPr>
          <a:xfrm>
            <a:off x="7704317" y="6459794"/>
            <a:ext cx="984019" cy="365125"/>
          </a:xfrm>
          <a:prstGeom prst="rect">
            <a:avLst/>
          </a:prstGeom>
        </p:spPr>
        <p:txBody>
          <a:bodyPr vert="horz" lIns="91440" tIns="45720" rIns="91440" bIns="45720" rtlCol="0" anchor="ctr"/>
          <a:lstStyle>
            <a:lvl1pPr algn="r">
              <a:defRPr sz="788">
                <a:solidFill>
                  <a:srgbClr val="FFFFFF"/>
                </a:solidFill>
              </a:defRPr>
            </a:lvl1pPr>
          </a:lstStyle>
          <a:p>
            <a:fld id="{186775C4-FF83-4AA7-9695-AAC1C0A4B08C}" type="slidenum">
              <a:rPr lang="en-US" smtClean="0"/>
              <a:pPr/>
              <a:t>‹#›</a:t>
            </a:fld>
            <a:endParaRPr lang="en-US" dirty="0"/>
          </a:p>
        </p:txBody>
      </p:sp>
      <p:cxnSp>
        <p:nvCxnSpPr>
          <p:cNvPr id="14" name="Straight Connector 13"/>
          <p:cNvCxnSpPr/>
          <p:nvPr userDrawn="1"/>
        </p:nvCxnSpPr>
        <p:spPr>
          <a:xfrm>
            <a:off x="205740" y="813816"/>
            <a:ext cx="874395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
          <p:cNvSpPr>
            <a:spLocks noGrp="1"/>
          </p:cNvSpPr>
          <p:nvPr>
            <p:ph type="body" idx="10"/>
          </p:nvPr>
        </p:nvSpPr>
        <p:spPr>
          <a:xfrm>
            <a:off x="205740" y="872801"/>
            <a:ext cx="8743950" cy="913946"/>
          </a:xfrm>
          <a:prstGeom prst="rect">
            <a:avLst/>
          </a:prstGeom>
        </p:spPr>
        <p:txBody>
          <a:bodyPr lIns="91440" rIns="91440" anchor="t" anchorCtr="0">
            <a:normAutofit/>
          </a:bodyPr>
          <a:lstStyle>
            <a:lvl1pPr marL="0" indent="0">
              <a:buNone/>
              <a:defRPr sz="1350" cap="all" spc="150" baseline="0">
                <a:solidFill>
                  <a:schemeClr val="tx2"/>
                </a:solidFill>
                <a:latin typeface="+mj-lt"/>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dirty="0" smtClean="0"/>
              <a:t>Click to edit Master text styles</a:t>
            </a:r>
          </a:p>
        </p:txBody>
      </p:sp>
      <p:sp>
        <p:nvSpPr>
          <p:cNvPr id="29" name="Content Placeholder 2"/>
          <p:cNvSpPr>
            <a:spLocks noGrp="1"/>
          </p:cNvSpPr>
          <p:nvPr>
            <p:ph sz="half" idx="1"/>
          </p:nvPr>
        </p:nvSpPr>
        <p:spPr>
          <a:xfrm>
            <a:off x="453327" y="1845738"/>
            <a:ext cx="8235412" cy="4369085"/>
          </a:xfrm>
          <a:prstGeom prst="rect">
            <a:avLst/>
          </a:prstGeom>
        </p:spPr>
        <p:txBody>
          <a:bodyPr/>
          <a:lstStyle>
            <a:lvl1pPr>
              <a:defRPr sz="1350"/>
            </a:lvl1pPr>
            <a:lvl2pPr marL="288022" indent="-137153">
              <a:buFont typeface="Wingdings" panose="05000000000000000000" pitchFamily="2" charset="2"/>
              <a:buChar char="§"/>
              <a:defRPr sz="1200"/>
            </a:lvl2pPr>
            <a:lvl3pPr marL="425175" indent="-137153">
              <a:buFont typeface="Calibri" panose="020F0502020204030204" pitchFamily="34" charset="0"/>
              <a:buChar char="‒"/>
              <a:defRPr sz="1050" baseline="0"/>
            </a:lvl3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Third level </a:t>
            </a:r>
          </a:p>
        </p:txBody>
      </p:sp>
    </p:spTree>
    <p:extLst>
      <p:ext uri="{BB962C8B-B14F-4D97-AF65-F5344CB8AC3E}">
        <p14:creationId xmlns:p14="http://schemas.microsoft.com/office/powerpoint/2010/main" xmlns="" val="280226728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8_Title and Content">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1"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16" y="6334316"/>
            <a:ext cx="9143989"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p:cNvSpPr>
            <a:spLocks noGrp="1"/>
          </p:cNvSpPr>
          <p:nvPr>
            <p:ph type="title"/>
          </p:nvPr>
        </p:nvSpPr>
        <p:spPr>
          <a:xfrm>
            <a:off x="205740" y="0"/>
            <a:ext cx="8743950" cy="81381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2" name="Footer Placeholder 4"/>
          <p:cNvSpPr>
            <a:spLocks noGrp="1"/>
          </p:cNvSpPr>
          <p:nvPr>
            <p:ph type="ftr" sz="quarter" idx="3"/>
          </p:nvPr>
        </p:nvSpPr>
        <p:spPr>
          <a:xfrm>
            <a:off x="230663" y="6459794"/>
            <a:ext cx="3617103" cy="365125"/>
          </a:xfrm>
          <a:prstGeom prst="rect">
            <a:avLst/>
          </a:prstGeom>
        </p:spPr>
        <p:txBody>
          <a:bodyPr vert="horz" lIns="91440" tIns="45720" rIns="91440" bIns="45720" rtlCol="0" anchor="ctr"/>
          <a:lstStyle>
            <a:lvl1pPr algn="l">
              <a:defRPr sz="675" cap="all" baseline="0">
                <a:solidFill>
                  <a:srgbClr val="FFFFFF"/>
                </a:solidFill>
              </a:defRPr>
            </a:lvl1pPr>
          </a:lstStyle>
          <a:p>
            <a:r>
              <a:rPr lang="en-US" smtClean="0"/>
              <a:t>AFC 2.0:  Procurement Update</a:t>
            </a:r>
            <a:endParaRPr lang="en-US" dirty="0"/>
          </a:p>
        </p:txBody>
      </p:sp>
      <p:sp>
        <p:nvSpPr>
          <p:cNvPr id="13" name="Slide Number Placeholder 5"/>
          <p:cNvSpPr>
            <a:spLocks noGrp="1"/>
          </p:cNvSpPr>
          <p:nvPr>
            <p:ph type="sldNum" sz="quarter" idx="4"/>
          </p:nvPr>
        </p:nvSpPr>
        <p:spPr>
          <a:xfrm>
            <a:off x="7704317" y="6459794"/>
            <a:ext cx="984019" cy="365125"/>
          </a:xfrm>
          <a:prstGeom prst="rect">
            <a:avLst/>
          </a:prstGeom>
        </p:spPr>
        <p:txBody>
          <a:bodyPr vert="horz" lIns="91440" tIns="45720" rIns="91440" bIns="45720" rtlCol="0" anchor="ctr"/>
          <a:lstStyle>
            <a:lvl1pPr algn="r">
              <a:defRPr sz="788">
                <a:solidFill>
                  <a:srgbClr val="FFFFFF"/>
                </a:solidFill>
              </a:defRPr>
            </a:lvl1pPr>
          </a:lstStyle>
          <a:p>
            <a:fld id="{186775C4-FF83-4AA7-9695-AAC1C0A4B08C}" type="slidenum">
              <a:rPr lang="en-US" smtClean="0"/>
              <a:pPr/>
              <a:t>‹#›</a:t>
            </a:fld>
            <a:endParaRPr lang="en-US" dirty="0"/>
          </a:p>
        </p:txBody>
      </p:sp>
      <p:cxnSp>
        <p:nvCxnSpPr>
          <p:cNvPr id="14" name="Straight Connector 13"/>
          <p:cNvCxnSpPr/>
          <p:nvPr userDrawn="1"/>
        </p:nvCxnSpPr>
        <p:spPr>
          <a:xfrm>
            <a:off x="205740" y="813816"/>
            <a:ext cx="874395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
          <p:cNvSpPr>
            <a:spLocks noGrp="1"/>
          </p:cNvSpPr>
          <p:nvPr>
            <p:ph type="body" idx="10"/>
          </p:nvPr>
        </p:nvSpPr>
        <p:spPr>
          <a:xfrm>
            <a:off x="205740" y="872801"/>
            <a:ext cx="8743950" cy="913946"/>
          </a:xfrm>
          <a:prstGeom prst="rect">
            <a:avLst/>
          </a:prstGeom>
        </p:spPr>
        <p:txBody>
          <a:bodyPr lIns="91440" rIns="91440" anchor="t" anchorCtr="0">
            <a:normAutofit/>
          </a:bodyPr>
          <a:lstStyle>
            <a:lvl1pPr marL="0" indent="0">
              <a:buNone/>
              <a:defRPr sz="1350" cap="all" spc="150" baseline="0">
                <a:solidFill>
                  <a:schemeClr val="tx2"/>
                </a:solidFill>
                <a:latin typeface="+mj-lt"/>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dirty="0" smtClean="0"/>
              <a:t>Click to edit Master text styles</a:t>
            </a:r>
          </a:p>
        </p:txBody>
      </p:sp>
      <p:sp>
        <p:nvSpPr>
          <p:cNvPr id="29" name="Content Placeholder 2"/>
          <p:cNvSpPr>
            <a:spLocks noGrp="1"/>
          </p:cNvSpPr>
          <p:nvPr>
            <p:ph sz="half" idx="1"/>
          </p:nvPr>
        </p:nvSpPr>
        <p:spPr>
          <a:xfrm>
            <a:off x="453327" y="1845738"/>
            <a:ext cx="8235412" cy="4369085"/>
          </a:xfrm>
          <a:prstGeom prst="rect">
            <a:avLst/>
          </a:prstGeom>
        </p:spPr>
        <p:txBody>
          <a:bodyPr/>
          <a:lstStyle>
            <a:lvl1pPr>
              <a:defRPr sz="1350"/>
            </a:lvl1pPr>
            <a:lvl2pPr marL="288022" indent="-137153">
              <a:buFont typeface="Wingdings" panose="05000000000000000000" pitchFamily="2" charset="2"/>
              <a:buChar char="§"/>
              <a:defRPr sz="1200"/>
            </a:lvl2pPr>
            <a:lvl3pPr marL="425175" indent="-137153">
              <a:buFont typeface="Calibri" panose="020F0502020204030204" pitchFamily="34" charset="0"/>
              <a:buChar char="‒"/>
              <a:defRPr sz="1050" baseline="0"/>
            </a:lvl3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Third level </a:t>
            </a:r>
          </a:p>
        </p:txBody>
      </p:sp>
    </p:spTree>
    <p:extLst>
      <p:ext uri="{BB962C8B-B14F-4D97-AF65-F5344CB8AC3E}">
        <p14:creationId xmlns:p14="http://schemas.microsoft.com/office/powerpoint/2010/main" xmlns="" val="110596262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4_Title and Content">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1"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16" y="6334316"/>
            <a:ext cx="9143989"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p:cNvSpPr>
            <a:spLocks noGrp="1"/>
          </p:cNvSpPr>
          <p:nvPr>
            <p:ph type="title"/>
          </p:nvPr>
        </p:nvSpPr>
        <p:spPr>
          <a:xfrm>
            <a:off x="205740" y="0"/>
            <a:ext cx="8743950" cy="81381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2" name="Footer Placeholder 4"/>
          <p:cNvSpPr>
            <a:spLocks noGrp="1"/>
          </p:cNvSpPr>
          <p:nvPr>
            <p:ph type="ftr" sz="quarter" idx="3"/>
          </p:nvPr>
        </p:nvSpPr>
        <p:spPr>
          <a:xfrm>
            <a:off x="230663" y="6459794"/>
            <a:ext cx="3617103" cy="365125"/>
          </a:xfrm>
          <a:prstGeom prst="rect">
            <a:avLst/>
          </a:prstGeom>
        </p:spPr>
        <p:txBody>
          <a:bodyPr vert="horz" lIns="91440" tIns="45720" rIns="91440" bIns="45720" rtlCol="0" anchor="ctr"/>
          <a:lstStyle>
            <a:lvl1pPr algn="l">
              <a:defRPr sz="675" cap="all" baseline="0">
                <a:solidFill>
                  <a:srgbClr val="FFFFFF"/>
                </a:solidFill>
              </a:defRPr>
            </a:lvl1pPr>
          </a:lstStyle>
          <a:p>
            <a:r>
              <a:rPr lang="en-US" smtClean="0"/>
              <a:t>AFC 2.0:  Procurement Update</a:t>
            </a:r>
            <a:endParaRPr lang="en-US" dirty="0"/>
          </a:p>
        </p:txBody>
      </p:sp>
      <p:sp>
        <p:nvSpPr>
          <p:cNvPr id="13" name="Slide Number Placeholder 5"/>
          <p:cNvSpPr>
            <a:spLocks noGrp="1"/>
          </p:cNvSpPr>
          <p:nvPr>
            <p:ph type="sldNum" sz="quarter" idx="4"/>
          </p:nvPr>
        </p:nvSpPr>
        <p:spPr>
          <a:xfrm>
            <a:off x="7704317" y="6459794"/>
            <a:ext cx="984019" cy="365125"/>
          </a:xfrm>
          <a:prstGeom prst="rect">
            <a:avLst/>
          </a:prstGeom>
        </p:spPr>
        <p:txBody>
          <a:bodyPr vert="horz" lIns="91440" tIns="45720" rIns="91440" bIns="45720" rtlCol="0" anchor="ctr"/>
          <a:lstStyle>
            <a:lvl1pPr algn="r">
              <a:defRPr sz="788">
                <a:solidFill>
                  <a:srgbClr val="FFFFFF"/>
                </a:solidFill>
              </a:defRPr>
            </a:lvl1pPr>
          </a:lstStyle>
          <a:p>
            <a:fld id="{186775C4-FF83-4AA7-9695-AAC1C0A4B08C}" type="slidenum">
              <a:rPr lang="en-US" smtClean="0"/>
              <a:pPr/>
              <a:t>‹#›</a:t>
            </a:fld>
            <a:endParaRPr lang="en-US" dirty="0"/>
          </a:p>
        </p:txBody>
      </p:sp>
      <p:cxnSp>
        <p:nvCxnSpPr>
          <p:cNvPr id="14" name="Straight Connector 13"/>
          <p:cNvCxnSpPr/>
          <p:nvPr userDrawn="1"/>
        </p:nvCxnSpPr>
        <p:spPr>
          <a:xfrm>
            <a:off x="205740" y="813816"/>
            <a:ext cx="874395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
          <p:cNvSpPr>
            <a:spLocks noGrp="1"/>
          </p:cNvSpPr>
          <p:nvPr>
            <p:ph type="body" idx="10"/>
          </p:nvPr>
        </p:nvSpPr>
        <p:spPr>
          <a:xfrm>
            <a:off x="205740" y="872801"/>
            <a:ext cx="8743950" cy="913946"/>
          </a:xfrm>
          <a:prstGeom prst="rect">
            <a:avLst/>
          </a:prstGeom>
        </p:spPr>
        <p:txBody>
          <a:bodyPr lIns="91440" rIns="91440" anchor="t" anchorCtr="0">
            <a:normAutofit/>
          </a:bodyPr>
          <a:lstStyle>
            <a:lvl1pPr marL="0" indent="0">
              <a:buNone/>
              <a:defRPr sz="1350" cap="all" spc="150" baseline="0">
                <a:solidFill>
                  <a:schemeClr val="tx2"/>
                </a:solidFill>
                <a:latin typeface="+mj-lt"/>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dirty="0" smtClean="0"/>
              <a:t>Click to edit Master text styles</a:t>
            </a:r>
          </a:p>
        </p:txBody>
      </p:sp>
      <p:sp>
        <p:nvSpPr>
          <p:cNvPr id="29" name="Content Placeholder 2"/>
          <p:cNvSpPr>
            <a:spLocks noGrp="1"/>
          </p:cNvSpPr>
          <p:nvPr>
            <p:ph sz="half" idx="1"/>
          </p:nvPr>
        </p:nvSpPr>
        <p:spPr>
          <a:xfrm>
            <a:off x="453327" y="1845738"/>
            <a:ext cx="8235412" cy="4369085"/>
          </a:xfrm>
          <a:prstGeom prst="rect">
            <a:avLst/>
          </a:prstGeom>
        </p:spPr>
        <p:txBody>
          <a:bodyPr/>
          <a:lstStyle>
            <a:lvl1pPr>
              <a:defRPr sz="1350"/>
            </a:lvl1pPr>
            <a:lvl2pPr marL="288022" indent="-137153">
              <a:buFont typeface="Wingdings" panose="05000000000000000000" pitchFamily="2" charset="2"/>
              <a:buChar char="§"/>
              <a:defRPr sz="1200"/>
            </a:lvl2pPr>
            <a:lvl3pPr marL="425175" indent="-137153">
              <a:buFont typeface="Calibri" panose="020F0502020204030204" pitchFamily="34" charset="0"/>
              <a:buChar char="‒"/>
              <a:defRPr sz="1050" baseline="0"/>
            </a:lvl3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Third level </a:t>
            </a:r>
          </a:p>
        </p:txBody>
      </p:sp>
    </p:spTree>
    <p:extLst>
      <p:ext uri="{BB962C8B-B14F-4D97-AF65-F5344CB8AC3E}">
        <p14:creationId xmlns:p14="http://schemas.microsoft.com/office/powerpoint/2010/main" xmlns="" val="65007711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5_Title and Content">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1"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16" y="6334316"/>
            <a:ext cx="9143989"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p:cNvSpPr>
            <a:spLocks noGrp="1"/>
          </p:cNvSpPr>
          <p:nvPr>
            <p:ph type="title"/>
          </p:nvPr>
        </p:nvSpPr>
        <p:spPr>
          <a:xfrm>
            <a:off x="205740" y="0"/>
            <a:ext cx="8743950" cy="81381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2" name="Footer Placeholder 4"/>
          <p:cNvSpPr>
            <a:spLocks noGrp="1"/>
          </p:cNvSpPr>
          <p:nvPr>
            <p:ph type="ftr" sz="quarter" idx="3"/>
          </p:nvPr>
        </p:nvSpPr>
        <p:spPr>
          <a:xfrm>
            <a:off x="230663" y="6459794"/>
            <a:ext cx="3617103" cy="365125"/>
          </a:xfrm>
          <a:prstGeom prst="rect">
            <a:avLst/>
          </a:prstGeom>
        </p:spPr>
        <p:txBody>
          <a:bodyPr vert="horz" lIns="91440" tIns="45720" rIns="91440" bIns="45720" rtlCol="0" anchor="ctr"/>
          <a:lstStyle>
            <a:lvl1pPr algn="l">
              <a:defRPr sz="675" cap="all" baseline="0">
                <a:solidFill>
                  <a:srgbClr val="FFFFFF"/>
                </a:solidFill>
              </a:defRPr>
            </a:lvl1pPr>
          </a:lstStyle>
          <a:p>
            <a:r>
              <a:rPr lang="en-US" smtClean="0"/>
              <a:t>AFC 2.0:  Procurement Update</a:t>
            </a:r>
            <a:endParaRPr lang="en-US" dirty="0"/>
          </a:p>
        </p:txBody>
      </p:sp>
      <p:sp>
        <p:nvSpPr>
          <p:cNvPr id="13" name="Slide Number Placeholder 5"/>
          <p:cNvSpPr>
            <a:spLocks noGrp="1"/>
          </p:cNvSpPr>
          <p:nvPr>
            <p:ph type="sldNum" sz="quarter" idx="4"/>
          </p:nvPr>
        </p:nvSpPr>
        <p:spPr>
          <a:xfrm>
            <a:off x="7704317" y="6459794"/>
            <a:ext cx="984019" cy="365125"/>
          </a:xfrm>
          <a:prstGeom prst="rect">
            <a:avLst/>
          </a:prstGeom>
        </p:spPr>
        <p:txBody>
          <a:bodyPr vert="horz" lIns="91440" tIns="45720" rIns="91440" bIns="45720" rtlCol="0" anchor="ctr"/>
          <a:lstStyle>
            <a:lvl1pPr algn="r">
              <a:defRPr sz="788">
                <a:solidFill>
                  <a:srgbClr val="FFFFFF"/>
                </a:solidFill>
              </a:defRPr>
            </a:lvl1pPr>
          </a:lstStyle>
          <a:p>
            <a:fld id="{186775C4-FF83-4AA7-9695-AAC1C0A4B08C}" type="slidenum">
              <a:rPr lang="en-US" smtClean="0"/>
              <a:pPr/>
              <a:t>‹#›</a:t>
            </a:fld>
            <a:endParaRPr lang="en-US" dirty="0"/>
          </a:p>
        </p:txBody>
      </p:sp>
      <p:cxnSp>
        <p:nvCxnSpPr>
          <p:cNvPr id="14" name="Straight Connector 13"/>
          <p:cNvCxnSpPr/>
          <p:nvPr userDrawn="1"/>
        </p:nvCxnSpPr>
        <p:spPr>
          <a:xfrm>
            <a:off x="205740" y="813816"/>
            <a:ext cx="874395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
          <p:cNvSpPr>
            <a:spLocks noGrp="1"/>
          </p:cNvSpPr>
          <p:nvPr>
            <p:ph type="body" idx="10"/>
          </p:nvPr>
        </p:nvSpPr>
        <p:spPr>
          <a:xfrm>
            <a:off x="205740" y="872801"/>
            <a:ext cx="8743950" cy="913946"/>
          </a:xfrm>
          <a:prstGeom prst="rect">
            <a:avLst/>
          </a:prstGeom>
        </p:spPr>
        <p:txBody>
          <a:bodyPr lIns="91440" rIns="91440" anchor="t" anchorCtr="0">
            <a:normAutofit/>
          </a:bodyPr>
          <a:lstStyle>
            <a:lvl1pPr marL="0" indent="0">
              <a:buNone/>
              <a:defRPr sz="1350" cap="all" spc="150" baseline="0">
                <a:solidFill>
                  <a:schemeClr val="tx2"/>
                </a:solidFill>
                <a:latin typeface="+mj-lt"/>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dirty="0" smtClean="0"/>
              <a:t>Click to edit Master text styles</a:t>
            </a:r>
          </a:p>
        </p:txBody>
      </p:sp>
      <p:sp>
        <p:nvSpPr>
          <p:cNvPr id="29" name="Content Placeholder 2"/>
          <p:cNvSpPr>
            <a:spLocks noGrp="1"/>
          </p:cNvSpPr>
          <p:nvPr>
            <p:ph sz="half" idx="1"/>
          </p:nvPr>
        </p:nvSpPr>
        <p:spPr>
          <a:xfrm>
            <a:off x="453327" y="1845738"/>
            <a:ext cx="8235412" cy="4369085"/>
          </a:xfrm>
          <a:prstGeom prst="rect">
            <a:avLst/>
          </a:prstGeom>
        </p:spPr>
        <p:txBody>
          <a:bodyPr/>
          <a:lstStyle>
            <a:lvl1pPr>
              <a:defRPr sz="1350"/>
            </a:lvl1pPr>
            <a:lvl2pPr marL="288022" indent="-137153">
              <a:buFont typeface="Wingdings" panose="05000000000000000000" pitchFamily="2" charset="2"/>
              <a:buChar char="§"/>
              <a:defRPr sz="1200"/>
            </a:lvl2pPr>
            <a:lvl3pPr marL="425175" indent="-137153">
              <a:buFont typeface="Calibri" panose="020F0502020204030204" pitchFamily="34" charset="0"/>
              <a:buChar char="‒"/>
              <a:defRPr sz="1050" baseline="0"/>
            </a:lvl3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Third level </a:t>
            </a:r>
          </a:p>
        </p:txBody>
      </p:sp>
    </p:spTree>
    <p:extLst>
      <p:ext uri="{BB962C8B-B14F-4D97-AF65-F5344CB8AC3E}">
        <p14:creationId xmlns:p14="http://schemas.microsoft.com/office/powerpoint/2010/main" xmlns="" val="44817023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6_Title and Content">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1"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16" y="6334316"/>
            <a:ext cx="9143989"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p:cNvSpPr>
            <a:spLocks noGrp="1"/>
          </p:cNvSpPr>
          <p:nvPr>
            <p:ph type="title"/>
          </p:nvPr>
        </p:nvSpPr>
        <p:spPr>
          <a:xfrm>
            <a:off x="205740" y="0"/>
            <a:ext cx="8743950" cy="813816"/>
          </a:xfrm>
          <a:prstGeom prst="rect">
            <a:avLst/>
          </a:prstGeom>
        </p:spPr>
        <p:txBody>
          <a:bodyPr vert="horz" lIns="91440" tIns="45720" rIns="91440" bIns="45720" rtlCol="0" anchor="b">
            <a:normAutofit/>
          </a:bodyPr>
          <a:lstStyle>
            <a:lvl1pPr>
              <a:defRPr sz="4000"/>
            </a:lvl1pPr>
          </a:lstStyle>
          <a:p>
            <a:r>
              <a:rPr lang="en-US" dirty="0" smtClean="0"/>
              <a:t>Click to edit Master title style</a:t>
            </a:r>
            <a:endParaRPr lang="en-US" dirty="0"/>
          </a:p>
        </p:txBody>
      </p:sp>
      <p:sp>
        <p:nvSpPr>
          <p:cNvPr id="12" name="Footer Placeholder 4"/>
          <p:cNvSpPr>
            <a:spLocks noGrp="1"/>
          </p:cNvSpPr>
          <p:nvPr>
            <p:ph type="ftr" sz="quarter" idx="3"/>
          </p:nvPr>
        </p:nvSpPr>
        <p:spPr>
          <a:xfrm>
            <a:off x="230663" y="6459794"/>
            <a:ext cx="3617103" cy="365125"/>
          </a:xfrm>
          <a:prstGeom prst="rect">
            <a:avLst/>
          </a:prstGeom>
        </p:spPr>
        <p:txBody>
          <a:bodyPr vert="horz" lIns="91440" tIns="45720" rIns="91440" bIns="45720" rtlCol="0" anchor="ctr"/>
          <a:lstStyle>
            <a:lvl1pPr algn="l">
              <a:defRPr sz="675" cap="all" baseline="0">
                <a:solidFill>
                  <a:srgbClr val="FFFFFF"/>
                </a:solidFill>
              </a:defRPr>
            </a:lvl1pPr>
          </a:lstStyle>
          <a:p>
            <a:r>
              <a:rPr lang="en-US" smtClean="0"/>
              <a:t>AFC 2.0:  Procurement Update</a:t>
            </a:r>
            <a:endParaRPr lang="en-US" dirty="0"/>
          </a:p>
        </p:txBody>
      </p:sp>
      <p:sp>
        <p:nvSpPr>
          <p:cNvPr id="13" name="Slide Number Placeholder 5"/>
          <p:cNvSpPr>
            <a:spLocks noGrp="1"/>
          </p:cNvSpPr>
          <p:nvPr>
            <p:ph type="sldNum" sz="quarter" idx="4"/>
          </p:nvPr>
        </p:nvSpPr>
        <p:spPr>
          <a:xfrm>
            <a:off x="7704317" y="6459794"/>
            <a:ext cx="984019" cy="365125"/>
          </a:xfrm>
          <a:prstGeom prst="rect">
            <a:avLst/>
          </a:prstGeom>
        </p:spPr>
        <p:txBody>
          <a:bodyPr vert="horz" lIns="91440" tIns="45720" rIns="91440" bIns="45720" rtlCol="0" anchor="ctr"/>
          <a:lstStyle>
            <a:lvl1pPr algn="r">
              <a:defRPr sz="788">
                <a:solidFill>
                  <a:srgbClr val="FFFFFF"/>
                </a:solidFill>
              </a:defRPr>
            </a:lvl1pPr>
          </a:lstStyle>
          <a:p>
            <a:fld id="{186775C4-FF83-4AA7-9695-AAC1C0A4B08C}" type="slidenum">
              <a:rPr lang="en-US" smtClean="0"/>
              <a:pPr/>
              <a:t>‹#›</a:t>
            </a:fld>
            <a:endParaRPr lang="en-US" dirty="0"/>
          </a:p>
        </p:txBody>
      </p:sp>
      <p:cxnSp>
        <p:nvCxnSpPr>
          <p:cNvPr id="14" name="Straight Connector 13"/>
          <p:cNvCxnSpPr/>
          <p:nvPr userDrawn="1"/>
        </p:nvCxnSpPr>
        <p:spPr>
          <a:xfrm>
            <a:off x="205740" y="813816"/>
            <a:ext cx="874395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
          <p:cNvSpPr>
            <a:spLocks noGrp="1"/>
          </p:cNvSpPr>
          <p:nvPr>
            <p:ph type="body" idx="10"/>
          </p:nvPr>
        </p:nvSpPr>
        <p:spPr>
          <a:xfrm>
            <a:off x="205740" y="872801"/>
            <a:ext cx="8743950" cy="913946"/>
          </a:xfrm>
          <a:prstGeom prst="rect">
            <a:avLst/>
          </a:prstGeom>
        </p:spPr>
        <p:txBody>
          <a:bodyPr lIns="91440" rIns="91440" anchor="t" anchorCtr="0">
            <a:normAutofit/>
          </a:bodyPr>
          <a:lstStyle>
            <a:lvl1pPr marL="0" indent="0">
              <a:buNone/>
              <a:defRPr sz="1400" cap="all" spc="150" baseline="0">
                <a:solidFill>
                  <a:schemeClr val="tx2"/>
                </a:solidFill>
                <a:latin typeface="+mj-lt"/>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dirty="0" smtClean="0"/>
              <a:t>Click to edit Master text styles</a:t>
            </a:r>
          </a:p>
        </p:txBody>
      </p:sp>
      <p:sp>
        <p:nvSpPr>
          <p:cNvPr id="29" name="Content Placeholder 2"/>
          <p:cNvSpPr>
            <a:spLocks noGrp="1"/>
          </p:cNvSpPr>
          <p:nvPr>
            <p:ph sz="half" idx="1"/>
          </p:nvPr>
        </p:nvSpPr>
        <p:spPr>
          <a:xfrm>
            <a:off x="453327" y="1845738"/>
            <a:ext cx="8235412" cy="4369085"/>
          </a:xfrm>
          <a:prstGeom prst="rect">
            <a:avLst/>
          </a:prstGeom>
        </p:spPr>
        <p:txBody>
          <a:bodyPr/>
          <a:lstStyle>
            <a:lvl1pPr>
              <a:defRPr sz="1400"/>
            </a:lvl1pPr>
            <a:lvl2pPr marL="288022" indent="-137153">
              <a:buFont typeface="Wingdings" panose="05000000000000000000" pitchFamily="2" charset="2"/>
              <a:buChar char="§"/>
              <a:defRPr sz="1200"/>
            </a:lvl2pPr>
            <a:lvl3pPr marL="425175" indent="-137153">
              <a:buFont typeface="Calibri" panose="020F0502020204030204" pitchFamily="34" charset="0"/>
              <a:buChar char="‒"/>
              <a:defRPr sz="1200" baseline="0"/>
            </a:lvl3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Third level </a:t>
            </a:r>
          </a:p>
        </p:txBody>
      </p:sp>
    </p:spTree>
    <p:extLst>
      <p:ext uri="{BB962C8B-B14F-4D97-AF65-F5344CB8AC3E}">
        <p14:creationId xmlns:p14="http://schemas.microsoft.com/office/powerpoint/2010/main" xmlns="" val="246530204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7_Title and Content">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1"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16" y="6334316"/>
            <a:ext cx="9143989"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p:cNvSpPr>
            <a:spLocks noGrp="1"/>
          </p:cNvSpPr>
          <p:nvPr>
            <p:ph type="title"/>
          </p:nvPr>
        </p:nvSpPr>
        <p:spPr>
          <a:xfrm>
            <a:off x="205740" y="0"/>
            <a:ext cx="8743950" cy="81381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2" name="Footer Placeholder 4"/>
          <p:cNvSpPr>
            <a:spLocks noGrp="1"/>
          </p:cNvSpPr>
          <p:nvPr>
            <p:ph type="ftr" sz="quarter" idx="3"/>
          </p:nvPr>
        </p:nvSpPr>
        <p:spPr>
          <a:xfrm>
            <a:off x="230663" y="6459794"/>
            <a:ext cx="3617103" cy="365125"/>
          </a:xfrm>
          <a:prstGeom prst="rect">
            <a:avLst/>
          </a:prstGeom>
        </p:spPr>
        <p:txBody>
          <a:bodyPr vert="horz" lIns="91440" tIns="45720" rIns="91440" bIns="45720" rtlCol="0" anchor="ctr"/>
          <a:lstStyle>
            <a:lvl1pPr algn="l">
              <a:defRPr sz="675" cap="all" baseline="0">
                <a:solidFill>
                  <a:srgbClr val="FFFFFF"/>
                </a:solidFill>
              </a:defRPr>
            </a:lvl1pPr>
          </a:lstStyle>
          <a:p>
            <a:r>
              <a:rPr lang="en-US" smtClean="0"/>
              <a:t>AFC 2.0:  Procurement Update</a:t>
            </a:r>
            <a:endParaRPr lang="en-US" dirty="0"/>
          </a:p>
        </p:txBody>
      </p:sp>
      <p:sp>
        <p:nvSpPr>
          <p:cNvPr id="13" name="Slide Number Placeholder 5"/>
          <p:cNvSpPr>
            <a:spLocks noGrp="1"/>
          </p:cNvSpPr>
          <p:nvPr>
            <p:ph type="sldNum" sz="quarter" idx="4"/>
          </p:nvPr>
        </p:nvSpPr>
        <p:spPr>
          <a:xfrm>
            <a:off x="7704317" y="6459794"/>
            <a:ext cx="984019" cy="365125"/>
          </a:xfrm>
          <a:prstGeom prst="rect">
            <a:avLst/>
          </a:prstGeom>
        </p:spPr>
        <p:txBody>
          <a:bodyPr vert="horz" lIns="91440" tIns="45720" rIns="91440" bIns="45720" rtlCol="0" anchor="ctr"/>
          <a:lstStyle>
            <a:lvl1pPr algn="r">
              <a:defRPr sz="788">
                <a:solidFill>
                  <a:srgbClr val="FFFFFF"/>
                </a:solidFill>
              </a:defRPr>
            </a:lvl1pPr>
          </a:lstStyle>
          <a:p>
            <a:fld id="{186775C4-FF83-4AA7-9695-AAC1C0A4B08C}" type="slidenum">
              <a:rPr lang="en-US" smtClean="0"/>
              <a:pPr/>
              <a:t>‹#›</a:t>
            </a:fld>
            <a:endParaRPr lang="en-US" dirty="0"/>
          </a:p>
        </p:txBody>
      </p:sp>
      <p:cxnSp>
        <p:nvCxnSpPr>
          <p:cNvPr id="14" name="Straight Connector 13"/>
          <p:cNvCxnSpPr/>
          <p:nvPr userDrawn="1"/>
        </p:nvCxnSpPr>
        <p:spPr>
          <a:xfrm>
            <a:off x="205740" y="813816"/>
            <a:ext cx="874395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
          <p:cNvSpPr>
            <a:spLocks noGrp="1"/>
          </p:cNvSpPr>
          <p:nvPr>
            <p:ph type="body" idx="10"/>
          </p:nvPr>
        </p:nvSpPr>
        <p:spPr>
          <a:xfrm>
            <a:off x="205740" y="872801"/>
            <a:ext cx="8743950" cy="913946"/>
          </a:xfrm>
          <a:prstGeom prst="rect">
            <a:avLst/>
          </a:prstGeom>
        </p:spPr>
        <p:txBody>
          <a:bodyPr lIns="91440" rIns="91440" anchor="t" anchorCtr="0">
            <a:normAutofit/>
          </a:bodyPr>
          <a:lstStyle>
            <a:lvl1pPr marL="0" indent="0">
              <a:buNone/>
              <a:defRPr sz="1350" cap="all" spc="150" baseline="0">
                <a:solidFill>
                  <a:schemeClr val="tx2"/>
                </a:solidFill>
                <a:latin typeface="+mj-lt"/>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dirty="0" smtClean="0"/>
              <a:t>Click to edit Master text styles</a:t>
            </a:r>
          </a:p>
        </p:txBody>
      </p:sp>
      <p:sp>
        <p:nvSpPr>
          <p:cNvPr id="29" name="Content Placeholder 2"/>
          <p:cNvSpPr>
            <a:spLocks noGrp="1"/>
          </p:cNvSpPr>
          <p:nvPr>
            <p:ph sz="half" idx="1"/>
          </p:nvPr>
        </p:nvSpPr>
        <p:spPr>
          <a:xfrm>
            <a:off x="453327" y="1845738"/>
            <a:ext cx="8235412" cy="4369085"/>
          </a:xfrm>
          <a:prstGeom prst="rect">
            <a:avLst/>
          </a:prstGeom>
        </p:spPr>
        <p:txBody>
          <a:bodyPr/>
          <a:lstStyle>
            <a:lvl1pPr>
              <a:defRPr sz="1350"/>
            </a:lvl1pPr>
            <a:lvl2pPr marL="288022" indent="-137153">
              <a:buFont typeface="Wingdings" panose="05000000000000000000" pitchFamily="2" charset="2"/>
              <a:buChar char="§"/>
              <a:defRPr sz="1200"/>
            </a:lvl2pPr>
            <a:lvl3pPr marL="425175" indent="-137153">
              <a:buFont typeface="Calibri" panose="020F0502020204030204" pitchFamily="34" charset="0"/>
              <a:buChar char="‒"/>
              <a:defRPr sz="1050" baseline="0"/>
            </a:lvl3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Third level </a:t>
            </a:r>
          </a:p>
        </p:txBody>
      </p:sp>
    </p:spTree>
    <p:extLst>
      <p:ext uri="{BB962C8B-B14F-4D97-AF65-F5344CB8AC3E}">
        <p14:creationId xmlns:p14="http://schemas.microsoft.com/office/powerpoint/2010/main" xmlns="" val="18920688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AFC 2.0:  Procurement Update</a:t>
            </a:r>
            <a:endParaRPr lang="en-US" dirty="0" smtClean="0"/>
          </a:p>
        </p:txBody>
      </p:sp>
      <p:sp>
        <p:nvSpPr>
          <p:cNvPr id="6" name="Slide Number Placeholder 5"/>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3148985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AFC 2.0:  Procurement Update</a:t>
            </a:r>
            <a:endParaRPr lang="en-US" dirty="0"/>
          </a:p>
        </p:txBody>
      </p:sp>
      <p:sp>
        <p:nvSpPr>
          <p:cNvPr id="6" name="Slide Number Placeholder 5"/>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21673675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AFC 2.0:  Procurement Update</a:t>
            </a:r>
            <a:endParaRPr lang="en-US" dirty="0" smtClean="0"/>
          </a:p>
        </p:txBody>
      </p:sp>
      <p:sp>
        <p:nvSpPr>
          <p:cNvPr id="6" name="Slide Number Placeholder 5"/>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572919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AFC 2.0:  Procurement Update</a:t>
            </a:r>
            <a:endParaRPr lang="en-US" dirty="0"/>
          </a:p>
        </p:txBody>
      </p:sp>
      <p:sp>
        <p:nvSpPr>
          <p:cNvPr id="6" name="Slide Number Placeholder 5"/>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8420772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AFC 2.0:  Procurement Update</a:t>
            </a:r>
            <a:endParaRPr lang="en-US" dirty="0"/>
          </a:p>
        </p:txBody>
      </p:sp>
      <p:sp>
        <p:nvSpPr>
          <p:cNvPr id="7" name="Slide Number Placeholder 6"/>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2933123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AFC 2.0:  Procurement Update</a:t>
            </a:r>
            <a:endParaRPr lang="en-US" dirty="0"/>
          </a:p>
        </p:txBody>
      </p:sp>
      <p:sp>
        <p:nvSpPr>
          <p:cNvPr id="9" name="Slide Number Placeholder 8"/>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10690316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AFC 2.0:  Procurement Update</a:t>
            </a:r>
            <a:endParaRPr lang="en-US" dirty="0"/>
          </a:p>
        </p:txBody>
      </p:sp>
      <p:sp>
        <p:nvSpPr>
          <p:cNvPr id="5" name="Slide Number Placeholder 4"/>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25378284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AFC 2.0:  Procurement Update</a:t>
            </a:r>
            <a:endParaRPr lang="en-US" dirty="0"/>
          </a:p>
        </p:txBody>
      </p:sp>
      <p:sp>
        <p:nvSpPr>
          <p:cNvPr id="4" name="Slide Number Placeholder 3"/>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31856205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AFC 2.0:  Procurement Update</a:t>
            </a:r>
            <a:endParaRPr lang="en-US" dirty="0"/>
          </a:p>
        </p:txBody>
      </p:sp>
      <p:sp>
        <p:nvSpPr>
          <p:cNvPr id="7" name="Slide Number Placeholder 6"/>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20454574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AFC 2.0:  Procurement Update</a:t>
            </a:r>
            <a:endParaRPr lang="en-US" dirty="0"/>
          </a:p>
        </p:txBody>
      </p:sp>
      <p:sp>
        <p:nvSpPr>
          <p:cNvPr id="7" name="Slide Number Placeholder 6"/>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4958202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AFC 2.0:  Procurement Update</a:t>
            </a:r>
            <a:endParaRPr lang="en-US" dirty="0"/>
          </a:p>
        </p:txBody>
      </p:sp>
      <p:sp>
        <p:nvSpPr>
          <p:cNvPr id="6" name="Slide Number Placeholder 5"/>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1203485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AFC 2.0:  Procurement Update</a:t>
            </a:r>
            <a:endParaRPr lang="en-US" dirty="0"/>
          </a:p>
        </p:txBody>
      </p:sp>
      <p:sp>
        <p:nvSpPr>
          <p:cNvPr id="6" name="Slide Number Placeholder 5"/>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21011262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AFC 2.0:  Procurement Update</a:t>
            </a:r>
            <a:endParaRPr lang="en-US" dirty="0"/>
          </a:p>
        </p:txBody>
      </p:sp>
      <p:sp>
        <p:nvSpPr>
          <p:cNvPr id="6" name="Slide Number Placeholder 5"/>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27787338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35_Title and Content">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1"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16" y="6334316"/>
            <a:ext cx="9143989"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p:cNvSpPr>
            <a:spLocks noGrp="1"/>
          </p:cNvSpPr>
          <p:nvPr>
            <p:ph type="title"/>
          </p:nvPr>
        </p:nvSpPr>
        <p:spPr>
          <a:xfrm>
            <a:off x="205740" y="0"/>
            <a:ext cx="8743950" cy="81381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2" name="Footer Placeholder 4"/>
          <p:cNvSpPr>
            <a:spLocks noGrp="1"/>
          </p:cNvSpPr>
          <p:nvPr>
            <p:ph type="ftr" sz="quarter" idx="3"/>
          </p:nvPr>
        </p:nvSpPr>
        <p:spPr>
          <a:xfrm>
            <a:off x="230663" y="6459794"/>
            <a:ext cx="3617103" cy="365125"/>
          </a:xfrm>
          <a:prstGeom prst="rect">
            <a:avLst/>
          </a:prstGeom>
        </p:spPr>
        <p:txBody>
          <a:bodyPr vert="horz" lIns="91440" tIns="45720" rIns="91440" bIns="45720" rtlCol="0" anchor="ctr"/>
          <a:lstStyle>
            <a:lvl1pPr algn="l">
              <a:defRPr sz="675" cap="all" baseline="0">
                <a:solidFill>
                  <a:srgbClr val="FFFFFF"/>
                </a:solidFill>
              </a:defRPr>
            </a:lvl1pPr>
          </a:lstStyle>
          <a:p>
            <a:r>
              <a:rPr lang="en-US" smtClean="0"/>
              <a:t>AFC 2.0:  Procurement Update</a:t>
            </a:r>
            <a:endParaRPr lang="en-US" dirty="0"/>
          </a:p>
        </p:txBody>
      </p:sp>
      <p:sp>
        <p:nvSpPr>
          <p:cNvPr id="13" name="Slide Number Placeholder 5"/>
          <p:cNvSpPr>
            <a:spLocks noGrp="1"/>
          </p:cNvSpPr>
          <p:nvPr>
            <p:ph type="sldNum" sz="quarter" idx="4"/>
          </p:nvPr>
        </p:nvSpPr>
        <p:spPr>
          <a:xfrm>
            <a:off x="7704317" y="6459794"/>
            <a:ext cx="984019" cy="365125"/>
          </a:xfrm>
          <a:prstGeom prst="rect">
            <a:avLst/>
          </a:prstGeom>
        </p:spPr>
        <p:txBody>
          <a:bodyPr vert="horz" lIns="91440" tIns="45720" rIns="91440" bIns="45720" rtlCol="0" anchor="ctr"/>
          <a:lstStyle>
            <a:lvl1pPr algn="r">
              <a:defRPr sz="788">
                <a:solidFill>
                  <a:srgbClr val="FFFFFF"/>
                </a:solidFill>
              </a:defRPr>
            </a:lvl1pPr>
          </a:lstStyle>
          <a:p>
            <a:fld id="{186775C4-FF83-4AA7-9695-AAC1C0A4B08C}" type="slidenum">
              <a:rPr lang="en-US" smtClean="0"/>
              <a:pPr/>
              <a:t>‹#›</a:t>
            </a:fld>
            <a:endParaRPr lang="en-US" dirty="0"/>
          </a:p>
        </p:txBody>
      </p:sp>
      <p:cxnSp>
        <p:nvCxnSpPr>
          <p:cNvPr id="14" name="Straight Connector 13"/>
          <p:cNvCxnSpPr/>
          <p:nvPr userDrawn="1"/>
        </p:nvCxnSpPr>
        <p:spPr>
          <a:xfrm>
            <a:off x="205740" y="813816"/>
            <a:ext cx="874395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
          <p:cNvSpPr>
            <a:spLocks noGrp="1"/>
          </p:cNvSpPr>
          <p:nvPr>
            <p:ph type="body" idx="10"/>
          </p:nvPr>
        </p:nvSpPr>
        <p:spPr>
          <a:xfrm>
            <a:off x="205740" y="872801"/>
            <a:ext cx="8743950" cy="913946"/>
          </a:xfrm>
          <a:prstGeom prst="rect">
            <a:avLst/>
          </a:prstGeom>
        </p:spPr>
        <p:txBody>
          <a:bodyPr lIns="91440" rIns="91440" anchor="t" anchorCtr="0">
            <a:normAutofit/>
          </a:bodyPr>
          <a:lstStyle>
            <a:lvl1pPr marL="0" indent="0">
              <a:buNone/>
              <a:defRPr sz="1350" cap="all" spc="150" baseline="0">
                <a:solidFill>
                  <a:schemeClr val="tx2"/>
                </a:solidFill>
                <a:latin typeface="+mj-lt"/>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dirty="0" smtClean="0"/>
              <a:t>Click to edit Master text styles</a:t>
            </a:r>
          </a:p>
        </p:txBody>
      </p:sp>
      <p:sp>
        <p:nvSpPr>
          <p:cNvPr id="29" name="Content Placeholder 2"/>
          <p:cNvSpPr>
            <a:spLocks noGrp="1"/>
          </p:cNvSpPr>
          <p:nvPr>
            <p:ph sz="half" idx="1"/>
          </p:nvPr>
        </p:nvSpPr>
        <p:spPr>
          <a:xfrm>
            <a:off x="453327" y="1845738"/>
            <a:ext cx="8235412" cy="4369085"/>
          </a:xfrm>
          <a:prstGeom prst="rect">
            <a:avLst/>
          </a:prstGeom>
        </p:spPr>
        <p:txBody>
          <a:bodyPr/>
          <a:lstStyle>
            <a:lvl1pPr>
              <a:defRPr sz="1350"/>
            </a:lvl1pPr>
            <a:lvl2pPr marL="288022" indent="-137153">
              <a:buFont typeface="Wingdings" panose="05000000000000000000" pitchFamily="2" charset="2"/>
              <a:buChar char="§"/>
              <a:defRPr sz="1200"/>
            </a:lvl2pPr>
            <a:lvl3pPr marL="425175" indent="-137153">
              <a:buFont typeface="Calibri" panose="020F0502020204030204" pitchFamily="34" charset="0"/>
              <a:buChar char="‒"/>
              <a:defRPr sz="1050" baseline="0"/>
            </a:lvl3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Third level </a:t>
            </a:r>
          </a:p>
        </p:txBody>
      </p:sp>
    </p:spTree>
    <p:extLst>
      <p:ext uri="{BB962C8B-B14F-4D97-AF65-F5344CB8AC3E}">
        <p14:creationId xmlns:p14="http://schemas.microsoft.com/office/powerpoint/2010/main" xmlns="" val="154219428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37_Title and Content">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1"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16" y="6334316"/>
            <a:ext cx="9143989"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p:cNvSpPr>
            <a:spLocks noGrp="1"/>
          </p:cNvSpPr>
          <p:nvPr>
            <p:ph type="title"/>
          </p:nvPr>
        </p:nvSpPr>
        <p:spPr>
          <a:xfrm>
            <a:off x="205740" y="0"/>
            <a:ext cx="8743950" cy="81381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2" name="Footer Placeholder 4"/>
          <p:cNvSpPr>
            <a:spLocks noGrp="1"/>
          </p:cNvSpPr>
          <p:nvPr>
            <p:ph type="ftr" sz="quarter" idx="3"/>
          </p:nvPr>
        </p:nvSpPr>
        <p:spPr>
          <a:xfrm>
            <a:off x="230663" y="6459794"/>
            <a:ext cx="3617103" cy="365125"/>
          </a:xfrm>
          <a:prstGeom prst="rect">
            <a:avLst/>
          </a:prstGeom>
        </p:spPr>
        <p:txBody>
          <a:bodyPr vert="horz" lIns="91440" tIns="45720" rIns="91440" bIns="45720" rtlCol="0" anchor="ctr"/>
          <a:lstStyle>
            <a:lvl1pPr algn="l">
              <a:defRPr sz="675" cap="all" baseline="0">
                <a:solidFill>
                  <a:srgbClr val="FFFFFF"/>
                </a:solidFill>
              </a:defRPr>
            </a:lvl1pPr>
          </a:lstStyle>
          <a:p>
            <a:r>
              <a:rPr lang="en-US" smtClean="0"/>
              <a:t>AFC 2.0:  Procurement Update</a:t>
            </a:r>
            <a:endParaRPr lang="en-US" dirty="0"/>
          </a:p>
        </p:txBody>
      </p:sp>
      <p:sp>
        <p:nvSpPr>
          <p:cNvPr id="13" name="Slide Number Placeholder 5"/>
          <p:cNvSpPr>
            <a:spLocks noGrp="1"/>
          </p:cNvSpPr>
          <p:nvPr>
            <p:ph type="sldNum" sz="quarter" idx="4"/>
          </p:nvPr>
        </p:nvSpPr>
        <p:spPr>
          <a:xfrm>
            <a:off x="7704317" y="6459794"/>
            <a:ext cx="984019" cy="365125"/>
          </a:xfrm>
          <a:prstGeom prst="rect">
            <a:avLst/>
          </a:prstGeom>
        </p:spPr>
        <p:txBody>
          <a:bodyPr vert="horz" lIns="91440" tIns="45720" rIns="91440" bIns="45720" rtlCol="0" anchor="ctr"/>
          <a:lstStyle>
            <a:lvl1pPr algn="r">
              <a:defRPr sz="788">
                <a:solidFill>
                  <a:srgbClr val="FFFFFF"/>
                </a:solidFill>
              </a:defRPr>
            </a:lvl1pPr>
          </a:lstStyle>
          <a:p>
            <a:fld id="{186775C4-FF83-4AA7-9695-AAC1C0A4B08C}" type="slidenum">
              <a:rPr lang="en-US" smtClean="0"/>
              <a:pPr/>
              <a:t>‹#›</a:t>
            </a:fld>
            <a:endParaRPr lang="en-US" dirty="0"/>
          </a:p>
        </p:txBody>
      </p:sp>
      <p:cxnSp>
        <p:nvCxnSpPr>
          <p:cNvPr id="14" name="Straight Connector 13"/>
          <p:cNvCxnSpPr/>
          <p:nvPr userDrawn="1"/>
        </p:nvCxnSpPr>
        <p:spPr>
          <a:xfrm>
            <a:off x="205740" y="813816"/>
            <a:ext cx="874395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
          <p:cNvSpPr>
            <a:spLocks noGrp="1"/>
          </p:cNvSpPr>
          <p:nvPr>
            <p:ph type="body" idx="10"/>
          </p:nvPr>
        </p:nvSpPr>
        <p:spPr>
          <a:xfrm>
            <a:off x="205740" y="872801"/>
            <a:ext cx="8743950" cy="913946"/>
          </a:xfrm>
          <a:prstGeom prst="rect">
            <a:avLst/>
          </a:prstGeom>
        </p:spPr>
        <p:txBody>
          <a:bodyPr lIns="91440" rIns="91440" anchor="t" anchorCtr="0">
            <a:normAutofit/>
          </a:bodyPr>
          <a:lstStyle>
            <a:lvl1pPr marL="0" indent="0">
              <a:buNone/>
              <a:defRPr sz="1350" cap="all" spc="150" baseline="0">
                <a:solidFill>
                  <a:schemeClr val="tx2"/>
                </a:solidFill>
                <a:latin typeface="+mj-lt"/>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dirty="0" smtClean="0"/>
              <a:t>Click to edit Master text styles</a:t>
            </a:r>
          </a:p>
        </p:txBody>
      </p:sp>
      <p:sp>
        <p:nvSpPr>
          <p:cNvPr id="29" name="Content Placeholder 2"/>
          <p:cNvSpPr>
            <a:spLocks noGrp="1"/>
          </p:cNvSpPr>
          <p:nvPr>
            <p:ph sz="half" idx="1"/>
          </p:nvPr>
        </p:nvSpPr>
        <p:spPr>
          <a:xfrm>
            <a:off x="453327" y="1845738"/>
            <a:ext cx="8235412" cy="4369085"/>
          </a:xfrm>
          <a:prstGeom prst="rect">
            <a:avLst/>
          </a:prstGeom>
        </p:spPr>
        <p:txBody>
          <a:bodyPr/>
          <a:lstStyle>
            <a:lvl1pPr>
              <a:defRPr sz="1350"/>
            </a:lvl1pPr>
            <a:lvl2pPr marL="288022" indent="-137153">
              <a:buFont typeface="Wingdings" panose="05000000000000000000" pitchFamily="2" charset="2"/>
              <a:buChar char="§"/>
              <a:defRPr sz="1200"/>
            </a:lvl2pPr>
            <a:lvl3pPr marL="425175" indent="-137153">
              <a:buFont typeface="Calibri" panose="020F0502020204030204" pitchFamily="34" charset="0"/>
              <a:buChar char="‒"/>
              <a:defRPr sz="1050" baseline="0"/>
            </a:lvl3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Third level </a:t>
            </a:r>
          </a:p>
        </p:txBody>
      </p:sp>
    </p:spTree>
    <p:extLst>
      <p:ext uri="{BB962C8B-B14F-4D97-AF65-F5344CB8AC3E}">
        <p14:creationId xmlns:p14="http://schemas.microsoft.com/office/powerpoint/2010/main" xmlns="" val="8914682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AFC 2.0:  Procurement Update</a:t>
            </a:r>
            <a:endParaRPr lang="en-US" dirty="0"/>
          </a:p>
        </p:txBody>
      </p:sp>
      <p:sp>
        <p:nvSpPr>
          <p:cNvPr id="7" name="Slide Number Placeholder 6"/>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307427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AFC 2.0:  Procurement Update</a:t>
            </a:r>
            <a:endParaRPr lang="en-US" dirty="0"/>
          </a:p>
        </p:txBody>
      </p:sp>
      <p:sp>
        <p:nvSpPr>
          <p:cNvPr id="9" name="Slide Number Placeholder 8"/>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342897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AFC 2.0:  Procurement Update</a:t>
            </a:r>
            <a:endParaRPr lang="en-US" dirty="0"/>
          </a:p>
        </p:txBody>
      </p:sp>
      <p:sp>
        <p:nvSpPr>
          <p:cNvPr id="5" name="Slide Number Placeholder 4"/>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236737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AFC 2.0:  Procurement Update</a:t>
            </a:r>
            <a:endParaRPr lang="en-US" dirty="0"/>
          </a:p>
        </p:txBody>
      </p:sp>
      <p:sp>
        <p:nvSpPr>
          <p:cNvPr id="4" name="Slide Number Placeholder 3"/>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1763074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AFC 2.0:  Procurement Update</a:t>
            </a:r>
            <a:endParaRPr lang="en-US" dirty="0"/>
          </a:p>
        </p:txBody>
      </p:sp>
      <p:sp>
        <p:nvSpPr>
          <p:cNvPr id="7" name="Slide Number Placeholder 6"/>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947891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AFC 2.0:  Procurement Update</a:t>
            </a:r>
            <a:endParaRPr lang="en-US" dirty="0"/>
          </a:p>
        </p:txBody>
      </p:sp>
      <p:sp>
        <p:nvSpPr>
          <p:cNvPr id="7" name="Slide Number Placeholder 6"/>
          <p:cNvSpPr>
            <a:spLocks noGrp="1"/>
          </p:cNvSpPr>
          <p:nvPr>
            <p:ph type="sldNum" sz="quarter" idx="12"/>
          </p:nvPr>
        </p:nvSpPr>
        <p:spPr/>
        <p:txBody>
          <a:body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4260153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AFC 2.0:  Procurement Update</a:t>
            </a:r>
            <a:endParaRPr lang="en-US" dirty="0" smtClean="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316253834"/>
      </p:ext>
    </p:extLst>
  </p:cSld>
  <p:clrMap bg1="lt1" tx1="dk1" bg2="lt2" tx2="dk2" accent1="accent1" accent2="accent2" accent3="accent3" accent4="accent4" accent5="accent5" accent6="accent6" hlink="hlink" folHlink="folHlink"/>
  <p:sldLayoutIdLst>
    <p:sldLayoutId id="2147484448" r:id="rId1"/>
    <p:sldLayoutId id="2147484449" r:id="rId2"/>
    <p:sldLayoutId id="2147484450" r:id="rId3"/>
    <p:sldLayoutId id="2147484451" r:id="rId4"/>
    <p:sldLayoutId id="2147484452" r:id="rId5"/>
    <p:sldLayoutId id="2147484453" r:id="rId6"/>
    <p:sldLayoutId id="2147484454" r:id="rId7"/>
    <p:sldLayoutId id="2147484455" r:id="rId8"/>
    <p:sldLayoutId id="2147484456" r:id="rId9"/>
    <p:sldLayoutId id="2147484457" r:id="rId10"/>
    <p:sldLayoutId id="2147484458" r:id="rId11"/>
    <p:sldLayoutId id="2147484459" r:id="rId12"/>
    <p:sldLayoutId id="2147484463" r:id="rId13"/>
    <p:sldLayoutId id="2147484498" r:id="rId14"/>
    <p:sldLayoutId id="2147484502" r:id="rId15"/>
    <p:sldLayoutId id="2147484514" r:id="rId16"/>
    <p:sldLayoutId id="2147484515" r:id="rId17"/>
    <p:sldLayoutId id="2147484516" r:id="rId18"/>
    <p:sldLayoutId id="2147484532" r:id="rId19"/>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AFC 2.0:  Procurement Update</a:t>
            </a:r>
            <a:endParaRPr lang="en-US" dirty="0" smtClean="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775C4-FF83-4AA7-9695-AAC1C0A4B08C}" type="slidenum">
              <a:rPr lang="en-US" smtClean="0"/>
              <a:pPr/>
              <a:t>‹#›</a:t>
            </a:fld>
            <a:endParaRPr lang="en-US" dirty="0"/>
          </a:p>
        </p:txBody>
      </p:sp>
    </p:spTree>
    <p:extLst>
      <p:ext uri="{BB962C8B-B14F-4D97-AF65-F5344CB8AC3E}">
        <p14:creationId xmlns:p14="http://schemas.microsoft.com/office/powerpoint/2010/main" xmlns="" val="66313275"/>
      </p:ext>
    </p:extLst>
  </p:cSld>
  <p:clrMap bg1="lt1" tx1="dk1" bg2="lt2" tx2="dk2" accent1="accent1" accent2="accent2" accent3="accent3" accent4="accent4" accent5="accent5" accent6="accent6" hlink="hlink" folHlink="folHlink"/>
  <p:sldLayoutIdLst>
    <p:sldLayoutId id="2147484518" r:id="rId1"/>
    <p:sldLayoutId id="2147484519" r:id="rId2"/>
    <p:sldLayoutId id="2147484520" r:id="rId3"/>
    <p:sldLayoutId id="2147484521" r:id="rId4"/>
    <p:sldLayoutId id="2147484522" r:id="rId5"/>
    <p:sldLayoutId id="2147484523" r:id="rId6"/>
    <p:sldLayoutId id="2147484524" r:id="rId7"/>
    <p:sldLayoutId id="2147484525" r:id="rId8"/>
    <p:sldLayoutId id="2147484526" r:id="rId9"/>
    <p:sldLayoutId id="2147484527" r:id="rId10"/>
    <p:sldLayoutId id="2147484528" r:id="rId11"/>
    <p:sldLayoutId id="2147484530" r:id="rId12"/>
    <p:sldLayoutId id="214748453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84818"/>
            <a:ext cx="7772400" cy="2387600"/>
          </a:xfrm>
        </p:spPr>
        <p:txBody>
          <a:bodyPr>
            <a:normAutofit/>
          </a:bodyPr>
          <a:lstStyle/>
          <a:p>
            <a:r>
              <a:rPr lang="en-US" dirty="0" smtClean="0"/>
              <a:t>AFC 2.0</a:t>
            </a:r>
            <a:br>
              <a:rPr lang="en-US" dirty="0" smtClean="0"/>
            </a:br>
            <a:r>
              <a:rPr lang="en-US" sz="4000" dirty="0" smtClean="0"/>
              <a:t>Procurement Update</a:t>
            </a:r>
            <a:endParaRPr lang="en-US" sz="4000" dirty="0"/>
          </a:p>
        </p:txBody>
      </p:sp>
      <p:sp>
        <p:nvSpPr>
          <p:cNvPr id="3" name="Subtitle 2"/>
          <p:cNvSpPr>
            <a:spLocks noGrp="1"/>
          </p:cNvSpPr>
          <p:nvPr>
            <p:ph type="subTitle" idx="1"/>
          </p:nvPr>
        </p:nvSpPr>
        <p:spPr>
          <a:xfrm>
            <a:off x="1143000" y="4664493"/>
            <a:ext cx="6858000" cy="1655762"/>
          </a:xfrm>
        </p:spPr>
        <p:txBody>
          <a:bodyPr/>
          <a:lstStyle/>
          <a:p>
            <a:r>
              <a:rPr lang="en-US" dirty="0" smtClean="0"/>
              <a:t>September 18, 2017</a:t>
            </a:r>
          </a:p>
          <a:p>
            <a:r>
              <a:rPr lang="en-US" dirty="0" smtClean="0"/>
              <a:t>David Block-Schachter, CTO</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794516" y="1407334"/>
            <a:ext cx="1554968" cy="1554968"/>
          </a:xfrm>
          <a:prstGeom prst="rect">
            <a:avLst/>
          </a:prstGeom>
        </p:spPr>
      </p:pic>
      <p:sp>
        <p:nvSpPr>
          <p:cNvPr id="5" name="Footer Placeholder 4"/>
          <p:cNvSpPr>
            <a:spLocks noGrp="1"/>
          </p:cNvSpPr>
          <p:nvPr>
            <p:ph type="ftr" sz="quarter" idx="11"/>
          </p:nvPr>
        </p:nvSpPr>
        <p:spPr/>
        <p:txBody>
          <a:bodyPr/>
          <a:lstStyle/>
          <a:p>
            <a:r>
              <a:rPr lang="en-US" smtClean="0"/>
              <a:t>AFC 2.0:  Procurement Update</a:t>
            </a:r>
            <a:endParaRPr lang="en-US" dirty="0"/>
          </a:p>
        </p:txBody>
      </p:sp>
      <p:sp>
        <p:nvSpPr>
          <p:cNvPr id="6" name="Slide Number Placeholder 5"/>
          <p:cNvSpPr>
            <a:spLocks noGrp="1"/>
          </p:cNvSpPr>
          <p:nvPr>
            <p:ph type="sldNum" sz="quarter" idx="12"/>
          </p:nvPr>
        </p:nvSpPr>
        <p:spPr/>
        <p:txBody>
          <a:bodyPr/>
          <a:lstStyle/>
          <a:p>
            <a:fld id="{186775C4-FF83-4AA7-9695-AAC1C0A4B08C}" type="slidenum">
              <a:rPr lang="en-US" smtClean="0"/>
              <a:pPr/>
              <a:t>1</a:t>
            </a:fld>
            <a:endParaRPr lang="en-US" dirty="0"/>
          </a:p>
        </p:txBody>
      </p:sp>
    </p:spTree>
    <p:extLst>
      <p:ext uri="{BB962C8B-B14F-4D97-AF65-F5344CB8AC3E}">
        <p14:creationId xmlns:p14="http://schemas.microsoft.com/office/powerpoint/2010/main" xmlns="" val="2593136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Sample Trip: Bus or Green Line</a:t>
            </a:r>
            <a:endParaRPr lang="en-US" sz="4000" dirty="0"/>
          </a:p>
        </p:txBody>
      </p:sp>
      <p:sp>
        <p:nvSpPr>
          <p:cNvPr id="2" name="Footer Placeholder 1"/>
          <p:cNvSpPr>
            <a:spLocks noGrp="1"/>
          </p:cNvSpPr>
          <p:nvPr>
            <p:ph type="ftr" sz="quarter" idx="3"/>
          </p:nvPr>
        </p:nvSpPr>
        <p:spPr/>
        <p:txBody>
          <a:bodyPr/>
          <a:lstStyle/>
          <a:p>
            <a:r>
              <a:rPr lang="en-US" smtClean="0"/>
              <a:t>AFC 2.0:  Procurement Update</a:t>
            </a:r>
            <a:endParaRPr lang="en-US" dirty="0"/>
          </a:p>
        </p:txBody>
      </p:sp>
      <p:sp>
        <p:nvSpPr>
          <p:cNvPr id="3" name="Slide Number Placeholder 2"/>
          <p:cNvSpPr>
            <a:spLocks noGrp="1"/>
          </p:cNvSpPr>
          <p:nvPr>
            <p:ph type="sldNum" sz="quarter" idx="4"/>
          </p:nvPr>
        </p:nvSpPr>
        <p:spPr/>
        <p:txBody>
          <a:bodyPr/>
          <a:lstStyle/>
          <a:p>
            <a:fld id="{186775C4-FF83-4AA7-9695-AAC1C0A4B08C}" type="slidenum">
              <a:rPr lang="en-US" smtClean="0"/>
              <a:pPr/>
              <a:t>10</a:t>
            </a:fld>
            <a:endParaRPr lang="en-US" dirty="0"/>
          </a:p>
        </p:txBody>
      </p:sp>
      <p:pic>
        <p:nvPicPr>
          <p:cNvPr id="12" name="Picture 11"/>
          <p:cNvPicPr>
            <a:picLocks noChangeAspect="1"/>
          </p:cNvPicPr>
          <p:nvPr/>
        </p:nvPicPr>
        <p:blipFill rotWithShape="1">
          <a:blip r:embed="rId3" cstate="print">
            <a:extLst>
              <a:ext uri="{28A0092B-C50C-407E-A947-70E740481C1C}">
                <a14:useLocalDpi xmlns:a14="http://schemas.microsoft.com/office/drawing/2010/main" xmlns="" val="0"/>
              </a:ext>
            </a:extLst>
          </a:blip>
          <a:srcRect b="14157"/>
          <a:stretch/>
        </p:blipFill>
        <p:spPr>
          <a:xfrm>
            <a:off x="3500884" y="958321"/>
            <a:ext cx="1480516" cy="1270914"/>
          </a:xfrm>
          <a:prstGeom prst="rect">
            <a:avLst/>
          </a:prstGeom>
        </p:spPr>
      </p:pic>
      <p:sp>
        <p:nvSpPr>
          <p:cNvPr id="14" name="TextBox 13"/>
          <p:cNvSpPr txBox="1"/>
          <p:nvPr/>
        </p:nvSpPr>
        <p:spPr>
          <a:xfrm>
            <a:off x="559033" y="3329772"/>
            <a:ext cx="2297109" cy="830997"/>
          </a:xfrm>
          <a:prstGeom prst="rect">
            <a:avLst/>
          </a:prstGeom>
          <a:noFill/>
        </p:spPr>
        <p:txBody>
          <a:bodyPr wrap="square" rtlCol="0" anchor="ctr">
            <a:spAutoFit/>
          </a:bodyPr>
          <a:lstStyle/>
          <a:p>
            <a:pPr algn="ctr"/>
            <a:r>
              <a:rPr lang="en-US" sz="2400" b="1" dirty="0" smtClean="0"/>
              <a:t>Board Through the Rear Door</a:t>
            </a:r>
          </a:p>
        </p:txBody>
      </p:sp>
      <p:sp>
        <p:nvSpPr>
          <p:cNvPr id="19" name="TextBox 18"/>
          <p:cNvSpPr txBox="1"/>
          <p:nvPr/>
        </p:nvSpPr>
        <p:spPr>
          <a:xfrm>
            <a:off x="6096512" y="3143339"/>
            <a:ext cx="1529026" cy="461665"/>
          </a:xfrm>
          <a:prstGeom prst="rect">
            <a:avLst/>
          </a:prstGeom>
          <a:noFill/>
        </p:spPr>
        <p:txBody>
          <a:bodyPr wrap="square" rtlCol="0" anchor="ctr">
            <a:spAutoFit/>
          </a:bodyPr>
          <a:lstStyle/>
          <a:p>
            <a:pPr algn="ctr"/>
            <a:r>
              <a:rPr lang="en-US" sz="2400" b="1" dirty="0" smtClean="0"/>
              <a:t>Ride</a:t>
            </a:r>
            <a:endParaRPr lang="en-US" sz="2400" b="1" dirty="0"/>
          </a:p>
        </p:txBody>
      </p:sp>
      <p:sp>
        <p:nvSpPr>
          <p:cNvPr id="24" name="TextBox 23"/>
          <p:cNvSpPr txBox="1"/>
          <p:nvPr/>
        </p:nvSpPr>
        <p:spPr>
          <a:xfrm>
            <a:off x="3673014" y="3148603"/>
            <a:ext cx="994611" cy="461665"/>
          </a:xfrm>
          <a:prstGeom prst="rect">
            <a:avLst/>
          </a:prstGeom>
          <a:noFill/>
        </p:spPr>
        <p:txBody>
          <a:bodyPr wrap="square" rtlCol="0" anchor="ctr">
            <a:spAutoFit/>
          </a:bodyPr>
          <a:lstStyle/>
          <a:p>
            <a:pPr algn="ctr"/>
            <a:r>
              <a:rPr lang="en-US" sz="2400" b="1" dirty="0" smtClean="0"/>
              <a:t>Tap In</a:t>
            </a:r>
            <a:endParaRPr lang="en-US" sz="2400" b="1" dirty="0"/>
          </a:p>
        </p:txBody>
      </p:sp>
      <p:sp>
        <p:nvSpPr>
          <p:cNvPr id="27" name="Oval 26"/>
          <p:cNvSpPr/>
          <p:nvPr/>
        </p:nvSpPr>
        <p:spPr>
          <a:xfrm>
            <a:off x="6594462" y="2531740"/>
            <a:ext cx="533127" cy="533127"/>
          </a:xfrm>
          <a:prstGeom prst="ellipse">
            <a:avLst/>
          </a:prstGeom>
          <a:noFill/>
          <a:ln w="114300">
            <a:solidFill>
              <a:srgbClr val="494F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1445936" y="2531740"/>
            <a:ext cx="533127" cy="533127"/>
          </a:xfrm>
          <a:prstGeom prst="ellipse">
            <a:avLst/>
          </a:prstGeom>
          <a:noFill/>
          <a:ln w="114300">
            <a:solidFill>
              <a:srgbClr val="494F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Connector 28"/>
          <p:cNvCxnSpPr>
            <a:stCxn id="30" idx="6"/>
            <a:endCxn id="27" idx="2"/>
          </p:cNvCxnSpPr>
          <p:nvPr/>
        </p:nvCxnSpPr>
        <p:spPr>
          <a:xfrm>
            <a:off x="4424462" y="2798304"/>
            <a:ext cx="2170000" cy="0"/>
          </a:xfrm>
          <a:prstGeom prst="line">
            <a:avLst/>
          </a:prstGeom>
          <a:ln w="88900">
            <a:solidFill>
              <a:srgbClr val="494F5C"/>
            </a:solidFill>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891335" y="2531740"/>
            <a:ext cx="533127" cy="533127"/>
          </a:xfrm>
          <a:prstGeom prst="ellipse">
            <a:avLst/>
          </a:prstGeom>
          <a:noFill/>
          <a:ln w="114300">
            <a:solidFill>
              <a:srgbClr val="494F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p:cNvCxnSpPr>
            <a:stCxn id="28" idx="6"/>
            <a:endCxn id="30" idx="2"/>
          </p:cNvCxnSpPr>
          <p:nvPr/>
        </p:nvCxnSpPr>
        <p:spPr>
          <a:xfrm>
            <a:off x="1979063" y="2798304"/>
            <a:ext cx="1912272" cy="0"/>
          </a:xfrm>
          <a:prstGeom prst="line">
            <a:avLst/>
          </a:prstGeom>
          <a:ln w="88900">
            <a:solidFill>
              <a:srgbClr val="494F5C"/>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698433" y="929435"/>
            <a:ext cx="1440220" cy="1440220"/>
          </a:xfrm>
          <a:prstGeom prst="rect">
            <a:avLst/>
          </a:prstGeom>
        </p:spPr>
      </p:pic>
      <p:pic>
        <p:nvPicPr>
          <p:cNvPr id="23" name="Picture 22"/>
          <p:cNvPicPr>
            <a:picLocks noChangeAspect="1"/>
          </p:cNvPicPr>
          <p:nvPr/>
        </p:nvPicPr>
        <p:blipFill rotWithShape="1">
          <a:blip r:embed="rId5" cstate="print">
            <a:extLst>
              <a:ext uri="{28A0092B-C50C-407E-A947-70E740481C1C}">
                <a14:useLocalDpi xmlns:a14="http://schemas.microsoft.com/office/drawing/2010/main" xmlns="" val="0"/>
              </a:ext>
            </a:extLst>
          </a:blip>
          <a:srcRect l="7758" t="24648" r="7843" b="38235"/>
          <a:stretch/>
        </p:blipFill>
        <p:spPr>
          <a:xfrm>
            <a:off x="414179" y="1193508"/>
            <a:ext cx="2606722" cy="1146412"/>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7129597" y="1354424"/>
            <a:ext cx="1431958" cy="1431958"/>
          </a:xfrm>
          <a:prstGeom prst="rect">
            <a:avLst/>
          </a:prstGeom>
        </p:spPr>
      </p:pic>
      <p:sp>
        <p:nvSpPr>
          <p:cNvPr id="36" name="Content Placeholder 4"/>
          <p:cNvSpPr>
            <a:spLocks noGrp="1"/>
          </p:cNvSpPr>
          <p:nvPr>
            <p:ph sz="half" idx="1"/>
          </p:nvPr>
        </p:nvSpPr>
        <p:spPr>
          <a:xfrm>
            <a:off x="2988479" y="3557146"/>
            <a:ext cx="2650174" cy="906351"/>
          </a:xfrm>
          <a:prstGeom prst="rect">
            <a:avLst/>
          </a:prstGeom>
          <a:ln w="28575">
            <a:noFill/>
          </a:ln>
        </p:spPr>
        <p:txBody>
          <a:bodyPr numCol="2" spcCol="91440" anchor="t">
            <a:noAutofit/>
          </a:bodyPr>
          <a:lstStyle/>
          <a:p>
            <a:pPr marL="0" indent="0">
              <a:buNone/>
            </a:pPr>
            <a:r>
              <a:rPr lang="en-US" sz="1600" dirty="0" smtClean="0">
                <a:solidFill>
                  <a:schemeClr val="tx1">
                    <a:lumMod val="75000"/>
                    <a:lumOff val="25000"/>
                  </a:schemeClr>
                </a:solidFill>
              </a:rPr>
              <a:t>Fare card</a:t>
            </a:r>
          </a:p>
          <a:p>
            <a:pPr marL="0" indent="0">
              <a:buNone/>
            </a:pPr>
            <a:r>
              <a:rPr lang="en-US" sz="1600" dirty="0" smtClean="0">
                <a:solidFill>
                  <a:schemeClr val="tx1">
                    <a:lumMod val="75000"/>
                    <a:lumOff val="25000"/>
                  </a:schemeClr>
                </a:solidFill>
              </a:rPr>
              <a:t>NFC </a:t>
            </a:r>
            <a:r>
              <a:rPr lang="en-US" sz="1600" dirty="0">
                <a:solidFill>
                  <a:schemeClr val="tx1">
                    <a:lumMod val="75000"/>
                    <a:lumOff val="25000"/>
                  </a:schemeClr>
                </a:solidFill>
              </a:rPr>
              <a:t>phone </a:t>
            </a:r>
            <a:endParaRPr lang="en-US" sz="1600" dirty="0" smtClean="0">
              <a:solidFill>
                <a:schemeClr val="tx1">
                  <a:lumMod val="75000"/>
                  <a:lumOff val="25000"/>
                </a:schemeClr>
              </a:solidFill>
            </a:endParaRPr>
          </a:p>
          <a:p>
            <a:pPr marL="0" indent="0">
              <a:spcBef>
                <a:spcPts val="0"/>
              </a:spcBef>
              <a:buNone/>
            </a:pPr>
            <a:r>
              <a:rPr lang="en-US" sz="1600" dirty="0" smtClean="0">
                <a:solidFill>
                  <a:schemeClr val="tx1">
                    <a:lumMod val="75000"/>
                    <a:lumOff val="25000"/>
                  </a:schemeClr>
                </a:solidFill>
              </a:rPr>
              <a:t>(</a:t>
            </a:r>
            <a:r>
              <a:rPr lang="en-US" sz="1600" dirty="0">
                <a:solidFill>
                  <a:schemeClr val="tx1">
                    <a:lumMod val="75000"/>
                    <a:lumOff val="25000"/>
                  </a:schemeClr>
                </a:solidFill>
              </a:rPr>
              <a:t>or </a:t>
            </a:r>
            <a:r>
              <a:rPr lang="en-US" sz="1600" dirty="0" smtClean="0">
                <a:solidFill>
                  <a:schemeClr val="tx1">
                    <a:lumMod val="75000"/>
                    <a:lumOff val="25000"/>
                  </a:schemeClr>
                </a:solidFill>
              </a:rPr>
              <a:t>wearable)</a:t>
            </a:r>
          </a:p>
          <a:p>
            <a:pPr marL="0" indent="0">
              <a:buNone/>
            </a:pPr>
            <a:r>
              <a:rPr lang="en-US" sz="1600" dirty="0">
                <a:solidFill>
                  <a:schemeClr val="tx1">
                    <a:lumMod val="75000"/>
                    <a:lumOff val="25000"/>
                  </a:schemeClr>
                </a:solidFill>
              </a:rPr>
              <a:t>C</a:t>
            </a:r>
            <a:r>
              <a:rPr lang="en-US" sz="1600" dirty="0" smtClean="0">
                <a:solidFill>
                  <a:schemeClr val="tx1">
                    <a:lumMod val="75000"/>
                    <a:lumOff val="25000"/>
                  </a:schemeClr>
                </a:solidFill>
              </a:rPr>
              <a:t>ontactless </a:t>
            </a:r>
            <a:r>
              <a:rPr lang="en-US" sz="1600" dirty="0">
                <a:solidFill>
                  <a:schemeClr val="tx1">
                    <a:lumMod val="75000"/>
                    <a:lumOff val="25000"/>
                  </a:schemeClr>
                </a:solidFill>
              </a:rPr>
              <a:t>credit </a:t>
            </a:r>
            <a:r>
              <a:rPr lang="en-US" sz="1600" dirty="0" smtClean="0">
                <a:solidFill>
                  <a:schemeClr val="tx1">
                    <a:lumMod val="75000"/>
                    <a:lumOff val="25000"/>
                  </a:schemeClr>
                </a:solidFill>
              </a:rPr>
              <a:t>card</a:t>
            </a:r>
          </a:p>
          <a:p>
            <a:pPr marL="0" indent="0">
              <a:buNone/>
            </a:pPr>
            <a:endParaRPr lang="en-US" sz="1600" dirty="0" smtClean="0">
              <a:solidFill>
                <a:schemeClr val="tx1">
                  <a:lumMod val="75000"/>
                  <a:lumOff val="25000"/>
                </a:schemeClr>
              </a:solidFill>
            </a:endParaRPr>
          </a:p>
          <a:p>
            <a:pPr marL="0" indent="0">
              <a:buNone/>
            </a:pPr>
            <a:r>
              <a:rPr lang="en-US" sz="1600" dirty="0" smtClean="0">
                <a:solidFill>
                  <a:schemeClr val="tx1">
                    <a:lumMod val="75000"/>
                    <a:lumOff val="25000"/>
                  </a:schemeClr>
                </a:solidFill>
              </a:rPr>
              <a:t>Cash is not accepted on board, but a point of sale is req. within close walking distance of most trips.</a:t>
            </a:r>
            <a:endParaRPr lang="en-US" sz="1400" dirty="0" smtClean="0">
              <a:solidFill>
                <a:schemeClr val="tx1">
                  <a:lumMod val="75000"/>
                  <a:lumOff val="25000"/>
                </a:schemeClr>
              </a:solidFill>
            </a:endParaRPr>
          </a:p>
        </p:txBody>
      </p:sp>
      <p:sp>
        <p:nvSpPr>
          <p:cNvPr id="37" name="Content Placeholder 4"/>
          <p:cNvSpPr txBox="1">
            <a:spLocks/>
          </p:cNvSpPr>
          <p:nvPr/>
        </p:nvSpPr>
        <p:spPr>
          <a:xfrm>
            <a:off x="5638653" y="3563625"/>
            <a:ext cx="3220503" cy="2497833"/>
          </a:xfrm>
          <a:prstGeom prst="rect">
            <a:avLst/>
          </a:prstGeom>
          <a:ln w="28575">
            <a:solidFill>
              <a:schemeClr val="accent1"/>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350" kern="1200">
                <a:solidFill>
                  <a:schemeClr val="tx1"/>
                </a:solidFill>
                <a:latin typeface="+mn-lt"/>
                <a:ea typeface="+mn-ea"/>
                <a:cs typeface="+mn-cs"/>
              </a:defRPr>
            </a:lvl1pPr>
            <a:lvl2pPr marL="288022" indent="-137153" algn="l" defTabSz="914400" rtl="0" eaLnBrk="1" latinLnBrk="0" hangingPunct="1">
              <a:lnSpc>
                <a:spcPct val="90000"/>
              </a:lnSpc>
              <a:spcBef>
                <a:spcPts val="500"/>
              </a:spcBef>
              <a:buFont typeface="Wingdings" panose="05000000000000000000" pitchFamily="2" charset="2"/>
              <a:buChar char="§"/>
              <a:defRPr sz="1200" kern="1200">
                <a:solidFill>
                  <a:schemeClr val="tx1"/>
                </a:solidFill>
                <a:latin typeface="+mn-lt"/>
                <a:ea typeface="+mn-ea"/>
                <a:cs typeface="+mn-cs"/>
              </a:defRPr>
            </a:lvl2pPr>
            <a:lvl3pPr marL="425175" indent="-137153" algn="l" defTabSz="914400" rtl="0" eaLnBrk="1" latinLnBrk="0" hangingPunct="1">
              <a:lnSpc>
                <a:spcPct val="90000"/>
              </a:lnSpc>
              <a:spcBef>
                <a:spcPts val="500"/>
              </a:spcBef>
              <a:buFont typeface="Calibri" panose="020F0502020204030204" pitchFamily="34" charset="0"/>
              <a:buChar char="‒"/>
              <a:defRPr sz="105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solidFill>
                  <a:schemeClr val="tx1">
                    <a:lumMod val="75000"/>
                    <a:lumOff val="25000"/>
                  </a:schemeClr>
                </a:solidFill>
              </a:rPr>
              <a:t>Points of sale (POS), which include FVMs and retail locations, will accept cash, and will be located within close walking distance of either end of most Green Line and bus trips:</a:t>
            </a:r>
          </a:p>
          <a:p>
            <a:pPr marL="384048" lvl="1" indent="-182880">
              <a:spcBef>
                <a:spcPts val="200"/>
              </a:spcBef>
              <a:spcAft>
                <a:spcPts val="400"/>
              </a:spcAft>
              <a:buClr>
                <a:schemeClr val="accent1"/>
              </a:buClr>
              <a:buSzPct val="100000"/>
            </a:pPr>
            <a:r>
              <a:rPr lang="en-US" sz="1600" dirty="0" smtClean="0">
                <a:solidFill>
                  <a:schemeClr val="tx1">
                    <a:lumMod val="75000"/>
                    <a:lumOff val="25000"/>
                  </a:schemeClr>
                </a:solidFill>
              </a:rPr>
              <a:t>95% of trips will be within 1,000 feet of a location that accepts cash, and</a:t>
            </a:r>
          </a:p>
          <a:p>
            <a:pPr marL="384048" lvl="1" indent="-182880">
              <a:spcBef>
                <a:spcPts val="200"/>
              </a:spcBef>
              <a:spcAft>
                <a:spcPts val="400"/>
              </a:spcAft>
              <a:buClr>
                <a:schemeClr val="accent1"/>
              </a:buClr>
              <a:buSzPct val="100000"/>
            </a:pPr>
            <a:r>
              <a:rPr lang="en-US" sz="1600" dirty="0" smtClean="0">
                <a:solidFill>
                  <a:schemeClr val="tx1">
                    <a:lumMod val="75000"/>
                    <a:lumOff val="25000"/>
                  </a:schemeClr>
                </a:solidFill>
              </a:rPr>
              <a:t>98% will be within 2,000 feet</a:t>
            </a:r>
          </a:p>
        </p:txBody>
      </p:sp>
      <p:sp>
        <p:nvSpPr>
          <p:cNvPr id="20" name="Content Placeholder 4"/>
          <p:cNvSpPr txBox="1">
            <a:spLocks/>
          </p:cNvSpPr>
          <p:nvPr/>
        </p:nvSpPr>
        <p:spPr>
          <a:xfrm>
            <a:off x="255325" y="4559037"/>
            <a:ext cx="2679874" cy="1502489"/>
          </a:xfrm>
          <a:prstGeom prst="rect">
            <a:avLst/>
          </a:prstGeom>
          <a:ln w="28575">
            <a:solidFill>
              <a:schemeClr val="accent1"/>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350" kern="1200">
                <a:solidFill>
                  <a:schemeClr val="tx1"/>
                </a:solidFill>
                <a:latin typeface="+mn-lt"/>
                <a:ea typeface="+mn-ea"/>
                <a:cs typeface="+mn-cs"/>
              </a:defRPr>
            </a:lvl1pPr>
            <a:lvl2pPr marL="288022" indent="-137153" algn="l" defTabSz="914400" rtl="0" eaLnBrk="1" latinLnBrk="0" hangingPunct="1">
              <a:lnSpc>
                <a:spcPct val="90000"/>
              </a:lnSpc>
              <a:spcBef>
                <a:spcPts val="500"/>
              </a:spcBef>
              <a:buFont typeface="Wingdings" panose="05000000000000000000" pitchFamily="2" charset="2"/>
              <a:buChar char="§"/>
              <a:defRPr sz="1200" kern="1200">
                <a:solidFill>
                  <a:schemeClr val="tx1"/>
                </a:solidFill>
                <a:latin typeface="+mn-lt"/>
                <a:ea typeface="+mn-ea"/>
                <a:cs typeface="+mn-cs"/>
              </a:defRPr>
            </a:lvl2pPr>
            <a:lvl3pPr marL="425175" indent="-137153" algn="l" defTabSz="914400" rtl="0" eaLnBrk="1" latinLnBrk="0" hangingPunct="1">
              <a:lnSpc>
                <a:spcPct val="90000"/>
              </a:lnSpc>
              <a:spcBef>
                <a:spcPts val="500"/>
              </a:spcBef>
              <a:buFont typeface="Calibri" panose="020F0502020204030204" pitchFamily="34" charset="0"/>
              <a:buChar char="‒"/>
              <a:defRPr sz="105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200"/>
              </a:spcBef>
              <a:spcAft>
                <a:spcPts val="400"/>
              </a:spcAft>
              <a:buClr>
                <a:schemeClr val="accent1"/>
              </a:buClr>
              <a:buSzPct val="100000"/>
              <a:buNone/>
            </a:pPr>
            <a:r>
              <a:rPr lang="en-US" sz="1600" dirty="0" smtClean="0">
                <a:solidFill>
                  <a:schemeClr val="tx1">
                    <a:lumMod val="75000"/>
                    <a:lumOff val="25000"/>
                  </a:schemeClr>
                </a:solidFill>
              </a:rPr>
              <a:t>There are also requirements for POS to be located near the highest ridership stop of every bus route, every bus rapid transit stop, and most green line stops. </a:t>
            </a:r>
            <a:endParaRPr lang="en-US" sz="1600" dirty="0">
              <a:solidFill>
                <a:schemeClr val="tx1">
                  <a:lumMod val="75000"/>
                  <a:lumOff val="25000"/>
                </a:schemeClr>
              </a:solidFill>
            </a:endParaRPr>
          </a:p>
        </p:txBody>
      </p:sp>
    </p:spTree>
    <p:extLst>
      <p:ext uri="{BB962C8B-B14F-4D97-AF65-F5344CB8AC3E}">
        <p14:creationId xmlns:p14="http://schemas.microsoft.com/office/powerpoint/2010/main" xmlns="" val="729871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bg2">
            <a:alpha val="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Sample Trip: Bus or Green Line</a:t>
            </a:r>
            <a:endParaRPr lang="en-US" sz="4000" dirty="0"/>
          </a:p>
        </p:txBody>
      </p:sp>
      <p:sp>
        <p:nvSpPr>
          <p:cNvPr id="2" name="Footer Placeholder 1"/>
          <p:cNvSpPr>
            <a:spLocks noGrp="1"/>
          </p:cNvSpPr>
          <p:nvPr>
            <p:ph type="ftr" sz="quarter" idx="3"/>
          </p:nvPr>
        </p:nvSpPr>
        <p:spPr/>
        <p:txBody>
          <a:bodyPr/>
          <a:lstStyle/>
          <a:p>
            <a:r>
              <a:rPr lang="en-US" smtClean="0"/>
              <a:t>AFC 2.0:  Procurement Update</a:t>
            </a:r>
            <a:endParaRPr lang="en-US" dirty="0"/>
          </a:p>
        </p:txBody>
      </p:sp>
      <p:sp>
        <p:nvSpPr>
          <p:cNvPr id="3" name="Slide Number Placeholder 2"/>
          <p:cNvSpPr>
            <a:spLocks noGrp="1"/>
          </p:cNvSpPr>
          <p:nvPr>
            <p:ph type="sldNum" sz="quarter" idx="4"/>
          </p:nvPr>
        </p:nvSpPr>
        <p:spPr/>
        <p:txBody>
          <a:bodyPr/>
          <a:lstStyle/>
          <a:p>
            <a:fld id="{186775C4-FF83-4AA7-9695-AAC1C0A4B08C}" type="slidenum">
              <a:rPr lang="en-US" smtClean="0"/>
              <a:pPr/>
              <a:t>11</a:t>
            </a:fld>
            <a:endParaRPr lang="en-US" dirty="0"/>
          </a:p>
        </p:txBody>
      </p:sp>
      <p:pic>
        <p:nvPicPr>
          <p:cNvPr id="12" name="Picture 11"/>
          <p:cNvPicPr>
            <a:picLocks noChangeAspect="1"/>
          </p:cNvPicPr>
          <p:nvPr/>
        </p:nvPicPr>
        <p:blipFill rotWithShape="1">
          <a:blip r:embed="rId3" cstate="print">
            <a:extLst>
              <a:ext uri="{28A0092B-C50C-407E-A947-70E740481C1C}">
                <a14:useLocalDpi xmlns:a14="http://schemas.microsoft.com/office/drawing/2010/main" xmlns="" val="0"/>
              </a:ext>
            </a:extLst>
          </a:blip>
          <a:srcRect b="14157"/>
          <a:stretch/>
        </p:blipFill>
        <p:spPr>
          <a:xfrm>
            <a:off x="3500884" y="958321"/>
            <a:ext cx="1480516" cy="1270914"/>
          </a:xfrm>
          <a:prstGeom prst="rect">
            <a:avLst/>
          </a:prstGeom>
        </p:spPr>
      </p:pic>
      <p:sp>
        <p:nvSpPr>
          <p:cNvPr id="14" name="TextBox 13"/>
          <p:cNvSpPr txBox="1"/>
          <p:nvPr/>
        </p:nvSpPr>
        <p:spPr>
          <a:xfrm>
            <a:off x="559033" y="3329772"/>
            <a:ext cx="2297109" cy="830997"/>
          </a:xfrm>
          <a:prstGeom prst="rect">
            <a:avLst/>
          </a:prstGeom>
          <a:noFill/>
        </p:spPr>
        <p:txBody>
          <a:bodyPr wrap="square" rtlCol="0" anchor="ctr">
            <a:spAutoFit/>
          </a:bodyPr>
          <a:lstStyle/>
          <a:p>
            <a:pPr algn="ctr"/>
            <a:r>
              <a:rPr lang="en-US" sz="2400" b="1" dirty="0" smtClean="0"/>
              <a:t>Board Through the Rear Door</a:t>
            </a:r>
          </a:p>
        </p:txBody>
      </p:sp>
      <p:sp>
        <p:nvSpPr>
          <p:cNvPr id="19" name="TextBox 18"/>
          <p:cNvSpPr txBox="1"/>
          <p:nvPr/>
        </p:nvSpPr>
        <p:spPr>
          <a:xfrm>
            <a:off x="6096512" y="3143339"/>
            <a:ext cx="1529026" cy="461665"/>
          </a:xfrm>
          <a:prstGeom prst="rect">
            <a:avLst/>
          </a:prstGeom>
          <a:noFill/>
        </p:spPr>
        <p:txBody>
          <a:bodyPr wrap="square" rtlCol="0" anchor="ctr">
            <a:spAutoFit/>
          </a:bodyPr>
          <a:lstStyle/>
          <a:p>
            <a:pPr algn="ctr"/>
            <a:r>
              <a:rPr lang="en-US" sz="2400" b="1" dirty="0" smtClean="0"/>
              <a:t>Ride</a:t>
            </a:r>
            <a:endParaRPr lang="en-US" sz="2400" b="1" dirty="0"/>
          </a:p>
        </p:txBody>
      </p:sp>
      <p:sp>
        <p:nvSpPr>
          <p:cNvPr id="24" name="TextBox 23"/>
          <p:cNvSpPr txBox="1"/>
          <p:nvPr/>
        </p:nvSpPr>
        <p:spPr>
          <a:xfrm>
            <a:off x="3673014" y="3148603"/>
            <a:ext cx="994611" cy="461665"/>
          </a:xfrm>
          <a:prstGeom prst="rect">
            <a:avLst/>
          </a:prstGeom>
          <a:noFill/>
        </p:spPr>
        <p:txBody>
          <a:bodyPr wrap="square" rtlCol="0" anchor="ctr">
            <a:spAutoFit/>
          </a:bodyPr>
          <a:lstStyle/>
          <a:p>
            <a:pPr algn="ctr"/>
            <a:r>
              <a:rPr lang="en-US" sz="2400" b="1" dirty="0" smtClean="0"/>
              <a:t>Tap In</a:t>
            </a:r>
            <a:endParaRPr lang="en-US" sz="2400" b="1" dirty="0"/>
          </a:p>
        </p:txBody>
      </p:sp>
      <p:sp>
        <p:nvSpPr>
          <p:cNvPr id="27" name="Oval 26"/>
          <p:cNvSpPr/>
          <p:nvPr/>
        </p:nvSpPr>
        <p:spPr>
          <a:xfrm>
            <a:off x="6594462" y="2531740"/>
            <a:ext cx="533127" cy="533127"/>
          </a:xfrm>
          <a:prstGeom prst="ellipse">
            <a:avLst/>
          </a:prstGeom>
          <a:noFill/>
          <a:ln w="114300">
            <a:solidFill>
              <a:srgbClr val="494F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1445936" y="2531740"/>
            <a:ext cx="533127" cy="533127"/>
          </a:xfrm>
          <a:prstGeom prst="ellipse">
            <a:avLst/>
          </a:prstGeom>
          <a:noFill/>
          <a:ln w="114300">
            <a:solidFill>
              <a:srgbClr val="494F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Connector 28"/>
          <p:cNvCxnSpPr>
            <a:stCxn id="30" idx="6"/>
            <a:endCxn id="27" idx="2"/>
          </p:cNvCxnSpPr>
          <p:nvPr/>
        </p:nvCxnSpPr>
        <p:spPr>
          <a:xfrm>
            <a:off x="4424462" y="2798304"/>
            <a:ext cx="2170000" cy="0"/>
          </a:xfrm>
          <a:prstGeom prst="line">
            <a:avLst/>
          </a:prstGeom>
          <a:ln w="88900">
            <a:solidFill>
              <a:srgbClr val="494F5C"/>
            </a:solidFill>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891335" y="2531740"/>
            <a:ext cx="533127" cy="533127"/>
          </a:xfrm>
          <a:prstGeom prst="ellipse">
            <a:avLst/>
          </a:prstGeom>
          <a:noFill/>
          <a:ln w="114300">
            <a:solidFill>
              <a:srgbClr val="494F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p:cNvCxnSpPr>
            <a:stCxn id="28" idx="6"/>
            <a:endCxn id="30" idx="2"/>
          </p:cNvCxnSpPr>
          <p:nvPr/>
        </p:nvCxnSpPr>
        <p:spPr>
          <a:xfrm>
            <a:off x="1979063" y="2798304"/>
            <a:ext cx="1912272" cy="0"/>
          </a:xfrm>
          <a:prstGeom prst="line">
            <a:avLst/>
          </a:prstGeom>
          <a:ln w="88900">
            <a:solidFill>
              <a:srgbClr val="494F5C"/>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698433" y="929435"/>
            <a:ext cx="1440220" cy="1440220"/>
          </a:xfrm>
          <a:prstGeom prst="rect">
            <a:avLst/>
          </a:prstGeom>
        </p:spPr>
      </p:pic>
      <p:pic>
        <p:nvPicPr>
          <p:cNvPr id="23" name="Picture 22"/>
          <p:cNvPicPr>
            <a:picLocks noChangeAspect="1"/>
          </p:cNvPicPr>
          <p:nvPr/>
        </p:nvPicPr>
        <p:blipFill rotWithShape="1">
          <a:blip r:embed="rId5" cstate="print">
            <a:extLst>
              <a:ext uri="{28A0092B-C50C-407E-A947-70E740481C1C}">
                <a14:useLocalDpi xmlns:a14="http://schemas.microsoft.com/office/drawing/2010/main" xmlns="" val="0"/>
              </a:ext>
            </a:extLst>
          </a:blip>
          <a:srcRect l="7758" t="24648" r="7843" b="38235"/>
          <a:stretch/>
        </p:blipFill>
        <p:spPr>
          <a:xfrm>
            <a:off x="414179" y="1193508"/>
            <a:ext cx="2606722" cy="1146412"/>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7129597" y="1354424"/>
            <a:ext cx="1431958" cy="1431958"/>
          </a:xfrm>
          <a:prstGeom prst="rect">
            <a:avLst/>
          </a:prstGeom>
        </p:spPr>
      </p:pic>
      <p:sp>
        <p:nvSpPr>
          <p:cNvPr id="36" name="Content Placeholder 4"/>
          <p:cNvSpPr>
            <a:spLocks noGrp="1"/>
          </p:cNvSpPr>
          <p:nvPr>
            <p:ph sz="half" idx="1"/>
          </p:nvPr>
        </p:nvSpPr>
        <p:spPr>
          <a:xfrm>
            <a:off x="2988479" y="3557146"/>
            <a:ext cx="2650174" cy="906351"/>
          </a:xfrm>
          <a:prstGeom prst="rect">
            <a:avLst/>
          </a:prstGeom>
          <a:ln w="28575">
            <a:noFill/>
          </a:ln>
        </p:spPr>
        <p:txBody>
          <a:bodyPr numCol="2" spcCol="91440" anchor="t">
            <a:noAutofit/>
          </a:bodyPr>
          <a:lstStyle/>
          <a:p>
            <a:pPr marL="0" indent="0">
              <a:buNone/>
            </a:pPr>
            <a:r>
              <a:rPr lang="en-US" sz="1600" dirty="0" smtClean="0">
                <a:solidFill>
                  <a:schemeClr val="tx1">
                    <a:lumMod val="75000"/>
                    <a:lumOff val="25000"/>
                  </a:schemeClr>
                </a:solidFill>
              </a:rPr>
              <a:t>Fare card</a:t>
            </a:r>
          </a:p>
          <a:p>
            <a:pPr marL="0" indent="0">
              <a:buNone/>
            </a:pPr>
            <a:r>
              <a:rPr lang="en-US" sz="1600" dirty="0" smtClean="0">
                <a:solidFill>
                  <a:schemeClr val="tx1">
                    <a:lumMod val="75000"/>
                    <a:lumOff val="25000"/>
                  </a:schemeClr>
                </a:solidFill>
              </a:rPr>
              <a:t>NFC </a:t>
            </a:r>
            <a:r>
              <a:rPr lang="en-US" sz="1600" dirty="0">
                <a:solidFill>
                  <a:schemeClr val="tx1">
                    <a:lumMod val="75000"/>
                    <a:lumOff val="25000"/>
                  </a:schemeClr>
                </a:solidFill>
              </a:rPr>
              <a:t>phone </a:t>
            </a:r>
            <a:endParaRPr lang="en-US" sz="1600" dirty="0" smtClean="0">
              <a:solidFill>
                <a:schemeClr val="tx1">
                  <a:lumMod val="75000"/>
                  <a:lumOff val="25000"/>
                </a:schemeClr>
              </a:solidFill>
            </a:endParaRPr>
          </a:p>
          <a:p>
            <a:pPr marL="0" indent="0">
              <a:spcBef>
                <a:spcPts val="0"/>
              </a:spcBef>
              <a:buNone/>
            </a:pPr>
            <a:r>
              <a:rPr lang="en-US" sz="1600" dirty="0" smtClean="0">
                <a:solidFill>
                  <a:schemeClr val="tx1">
                    <a:lumMod val="75000"/>
                    <a:lumOff val="25000"/>
                  </a:schemeClr>
                </a:solidFill>
              </a:rPr>
              <a:t>(</a:t>
            </a:r>
            <a:r>
              <a:rPr lang="en-US" sz="1600" dirty="0">
                <a:solidFill>
                  <a:schemeClr val="tx1">
                    <a:lumMod val="75000"/>
                    <a:lumOff val="25000"/>
                  </a:schemeClr>
                </a:solidFill>
              </a:rPr>
              <a:t>or </a:t>
            </a:r>
            <a:r>
              <a:rPr lang="en-US" sz="1600" dirty="0" smtClean="0">
                <a:solidFill>
                  <a:schemeClr val="tx1">
                    <a:lumMod val="75000"/>
                    <a:lumOff val="25000"/>
                  </a:schemeClr>
                </a:solidFill>
              </a:rPr>
              <a:t>wearable)</a:t>
            </a:r>
          </a:p>
          <a:p>
            <a:pPr marL="0" indent="0">
              <a:buNone/>
            </a:pPr>
            <a:r>
              <a:rPr lang="en-US" sz="1600" dirty="0">
                <a:solidFill>
                  <a:schemeClr val="tx1">
                    <a:lumMod val="75000"/>
                    <a:lumOff val="25000"/>
                  </a:schemeClr>
                </a:solidFill>
              </a:rPr>
              <a:t>C</a:t>
            </a:r>
            <a:r>
              <a:rPr lang="en-US" sz="1600" dirty="0" smtClean="0">
                <a:solidFill>
                  <a:schemeClr val="tx1">
                    <a:lumMod val="75000"/>
                    <a:lumOff val="25000"/>
                  </a:schemeClr>
                </a:solidFill>
              </a:rPr>
              <a:t>ontactless </a:t>
            </a:r>
            <a:r>
              <a:rPr lang="en-US" sz="1600" dirty="0">
                <a:solidFill>
                  <a:schemeClr val="tx1">
                    <a:lumMod val="75000"/>
                    <a:lumOff val="25000"/>
                  </a:schemeClr>
                </a:solidFill>
              </a:rPr>
              <a:t>credit </a:t>
            </a:r>
            <a:r>
              <a:rPr lang="en-US" sz="1600" dirty="0" smtClean="0">
                <a:solidFill>
                  <a:schemeClr val="tx1">
                    <a:lumMod val="75000"/>
                    <a:lumOff val="25000"/>
                  </a:schemeClr>
                </a:solidFill>
              </a:rPr>
              <a:t>card</a:t>
            </a:r>
          </a:p>
          <a:p>
            <a:pPr marL="0" indent="0">
              <a:buNone/>
            </a:pPr>
            <a:endParaRPr lang="en-US" sz="1600" dirty="0" smtClean="0">
              <a:solidFill>
                <a:schemeClr val="tx1">
                  <a:lumMod val="75000"/>
                  <a:lumOff val="25000"/>
                </a:schemeClr>
              </a:solidFill>
            </a:endParaRPr>
          </a:p>
          <a:p>
            <a:pPr marL="0" indent="0">
              <a:buNone/>
            </a:pPr>
            <a:r>
              <a:rPr lang="en-US" sz="1600" dirty="0" smtClean="0">
                <a:solidFill>
                  <a:schemeClr val="tx1">
                    <a:lumMod val="75000"/>
                    <a:lumOff val="25000"/>
                  </a:schemeClr>
                </a:solidFill>
              </a:rPr>
              <a:t>Cash is not accepted on board, but a point of sale is req. within close walking distance of most trips.</a:t>
            </a:r>
            <a:endParaRPr lang="en-US" sz="1400" dirty="0" smtClean="0">
              <a:solidFill>
                <a:schemeClr val="tx1">
                  <a:lumMod val="75000"/>
                  <a:lumOff val="25000"/>
                </a:schemeClr>
              </a:solidFill>
            </a:endParaRPr>
          </a:p>
        </p:txBody>
      </p:sp>
      <p:sp>
        <p:nvSpPr>
          <p:cNvPr id="37" name="Content Placeholder 4"/>
          <p:cNvSpPr txBox="1">
            <a:spLocks/>
          </p:cNvSpPr>
          <p:nvPr/>
        </p:nvSpPr>
        <p:spPr>
          <a:xfrm>
            <a:off x="5763784" y="3645102"/>
            <a:ext cx="3095372" cy="2497833"/>
          </a:xfrm>
          <a:prstGeom prst="rect">
            <a:avLst/>
          </a:prstGeom>
          <a:ln w="28575">
            <a:solidFill>
              <a:schemeClr val="accent1"/>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350" kern="1200">
                <a:solidFill>
                  <a:schemeClr val="tx1"/>
                </a:solidFill>
                <a:latin typeface="+mn-lt"/>
                <a:ea typeface="+mn-ea"/>
                <a:cs typeface="+mn-cs"/>
              </a:defRPr>
            </a:lvl1pPr>
            <a:lvl2pPr marL="288022" indent="-137153" algn="l" defTabSz="914400" rtl="0" eaLnBrk="1" latinLnBrk="0" hangingPunct="1">
              <a:lnSpc>
                <a:spcPct val="90000"/>
              </a:lnSpc>
              <a:spcBef>
                <a:spcPts val="500"/>
              </a:spcBef>
              <a:buFont typeface="Wingdings" panose="05000000000000000000" pitchFamily="2" charset="2"/>
              <a:buChar char="§"/>
              <a:defRPr sz="1200" kern="1200">
                <a:solidFill>
                  <a:schemeClr val="tx1"/>
                </a:solidFill>
                <a:latin typeface="+mn-lt"/>
                <a:ea typeface="+mn-ea"/>
                <a:cs typeface="+mn-cs"/>
              </a:defRPr>
            </a:lvl2pPr>
            <a:lvl3pPr marL="425175" indent="-137153" algn="l" defTabSz="914400" rtl="0" eaLnBrk="1" latinLnBrk="0" hangingPunct="1">
              <a:lnSpc>
                <a:spcPct val="90000"/>
              </a:lnSpc>
              <a:spcBef>
                <a:spcPts val="500"/>
              </a:spcBef>
              <a:buFont typeface="Calibri" panose="020F0502020204030204" pitchFamily="34" charset="0"/>
              <a:buChar char="‒"/>
              <a:defRPr sz="105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200" dirty="0" smtClean="0">
                <a:solidFill>
                  <a:schemeClr val="tx1">
                    <a:lumMod val="75000"/>
                    <a:lumOff val="25000"/>
                  </a:schemeClr>
                </a:solidFill>
              </a:rPr>
              <a:t>Points of sale (FVMs and retail locations) will accept cash, and will be located within close walking distance of most Green Line and bus passengers:</a:t>
            </a:r>
          </a:p>
          <a:p>
            <a:pPr marL="384048" lvl="1" indent="-182880">
              <a:spcBef>
                <a:spcPts val="200"/>
              </a:spcBef>
              <a:spcAft>
                <a:spcPts val="400"/>
              </a:spcAft>
              <a:buClr>
                <a:schemeClr val="accent1"/>
              </a:buClr>
              <a:buSzPct val="100000"/>
            </a:pPr>
            <a:r>
              <a:rPr lang="en-US" dirty="0" smtClean="0">
                <a:solidFill>
                  <a:schemeClr val="tx1">
                    <a:lumMod val="75000"/>
                    <a:lumOff val="25000"/>
                  </a:schemeClr>
                </a:solidFill>
              </a:rPr>
              <a:t>95% of trips will be within 1,000 feet of a location that accepts cash either end of the trip, and</a:t>
            </a:r>
          </a:p>
          <a:p>
            <a:pPr marL="384048" lvl="1" indent="-182880">
              <a:spcBef>
                <a:spcPts val="200"/>
              </a:spcBef>
              <a:spcAft>
                <a:spcPts val="400"/>
              </a:spcAft>
              <a:buClr>
                <a:schemeClr val="accent1"/>
              </a:buClr>
              <a:buSzPct val="100000"/>
            </a:pPr>
            <a:r>
              <a:rPr lang="en-US" dirty="0" smtClean="0">
                <a:solidFill>
                  <a:schemeClr val="tx1">
                    <a:lumMod val="75000"/>
                    <a:lumOff val="25000"/>
                  </a:schemeClr>
                </a:solidFill>
              </a:rPr>
              <a:t>98% will be within 2,000 feet at either end.</a:t>
            </a:r>
          </a:p>
          <a:p>
            <a:pPr marL="0" lvl="1" indent="0">
              <a:spcBef>
                <a:spcPts val="200"/>
              </a:spcBef>
              <a:spcAft>
                <a:spcPts val="400"/>
              </a:spcAft>
              <a:buClr>
                <a:schemeClr val="accent1"/>
              </a:buClr>
              <a:buSzPct val="100000"/>
              <a:buNone/>
            </a:pPr>
            <a:r>
              <a:rPr lang="en-US" dirty="0" smtClean="0">
                <a:solidFill>
                  <a:schemeClr val="tx1">
                    <a:lumMod val="75000"/>
                    <a:lumOff val="25000"/>
                  </a:schemeClr>
                </a:solidFill>
              </a:rPr>
              <a:t>Bus Rapid Transit: FVMs are req. within 500 ft.. of any stop on SL1, SL4, and SL5 routes, and a POS is req. within 650 ft.. of any other Bus Rapid Transit stop.</a:t>
            </a:r>
          </a:p>
        </p:txBody>
      </p:sp>
      <p:sp>
        <p:nvSpPr>
          <p:cNvPr id="20" name="Content Placeholder 4"/>
          <p:cNvSpPr txBox="1">
            <a:spLocks/>
          </p:cNvSpPr>
          <p:nvPr/>
        </p:nvSpPr>
        <p:spPr>
          <a:xfrm>
            <a:off x="275848" y="4273235"/>
            <a:ext cx="2679874" cy="1783147"/>
          </a:xfrm>
          <a:prstGeom prst="rect">
            <a:avLst/>
          </a:prstGeom>
          <a:ln w="28575">
            <a:solidFill>
              <a:schemeClr val="accent1"/>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350" kern="1200">
                <a:solidFill>
                  <a:schemeClr val="tx1"/>
                </a:solidFill>
                <a:latin typeface="+mn-lt"/>
                <a:ea typeface="+mn-ea"/>
                <a:cs typeface="+mn-cs"/>
              </a:defRPr>
            </a:lvl1pPr>
            <a:lvl2pPr marL="288022" indent="-137153" algn="l" defTabSz="914400" rtl="0" eaLnBrk="1" latinLnBrk="0" hangingPunct="1">
              <a:lnSpc>
                <a:spcPct val="90000"/>
              </a:lnSpc>
              <a:spcBef>
                <a:spcPts val="500"/>
              </a:spcBef>
              <a:buFont typeface="Wingdings" panose="05000000000000000000" pitchFamily="2" charset="2"/>
              <a:buChar char="§"/>
              <a:defRPr sz="1200" kern="1200">
                <a:solidFill>
                  <a:schemeClr val="tx1"/>
                </a:solidFill>
                <a:latin typeface="+mn-lt"/>
                <a:ea typeface="+mn-ea"/>
                <a:cs typeface="+mn-cs"/>
              </a:defRPr>
            </a:lvl2pPr>
            <a:lvl3pPr marL="425175" indent="-137153" algn="l" defTabSz="914400" rtl="0" eaLnBrk="1" latinLnBrk="0" hangingPunct="1">
              <a:lnSpc>
                <a:spcPct val="90000"/>
              </a:lnSpc>
              <a:spcBef>
                <a:spcPts val="500"/>
              </a:spcBef>
              <a:buFont typeface="Calibri" panose="020F0502020204030204" pitchFamily="34" charset="0"/>
              <a:buChar char="‒"/>
              <a:defRPr sz="105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200"/>
              </a:spcBef>
              <a:spcAft>
                <a:spcPts val="400"/>
              </a:spcAft>
              <a:buClr>
                <a:schemeClr val="accent1"/>
              </a:buClr>
              <a:buSzPct val="100000"/>
              <a:buNone/>
            </a:pPr>
            <a:r>
              <a:rPr lang="en-US" dirty="0" smtClean="0">
                <a:solidFill>
                  <a:schemeClr val="tx1">
                    <a:lumMod val="75000"/>
                    <a:lumOff val="25000"/>
                  </a:schemeClr>
                </a:solidFill>
              </a:rPr>
              <a:t>Green Line: FVMs are req. within station boundaries for all gated stations and enough ungated stations to cover 65% of combined boardings and alightings; a point of sale (POS) is req. within 650 ft. of every stop on the D branch.</a:t>
            </a:r>
          </a:p>
          <a:p>
            <a:pPr marL="0" lvl="1" indent="0">
              <a:spcBef>
                <a:spcPts val="200"/>
              </a:spcBef>
              <a:spcAft>
                <a:spcPts val="400"/>
              </a:spcAft>
              <a:buClr>
                <a:schemeClr val="accent1"/>
              </a:buClr>
              <a:buSzPct val="100000"/>
              <a:buNone/>
            </a:pPr>
            <a:r>
              <a:rPr lang="en-US" dirty="0" smtClean="0">
                <a:solidFill>
                  <a:schemeClr val="tx1">
                    <a:lumMod val="75000"/>
                    <a:lumOff val="25000"/>
                  </a:schemeClr>
                </a:solidFill>
              </a:rPr>
              <a:t>Bus and Green Line: a POS must be located within 650 ft. of the highest ridership stop of every route.</a:t>
            </a:r>
            <a:endParaRPr lang="en-US" dirty="0">
              <a:solidFill>
                <a:schemeClr val="tx1">
                  <a:lumMod val="75000"/>
                  <a:lumOff val="25000"/>
                </a:schemeClr>
              </a:solidFill>
            </a:endParaRPr>
          </a:p>
        </p:txBody>
      </p:sp>
    </p:spTree>
    <p:extLst>
      <p:ext uri="{BB962C8B-B14F-4D97-AF65-F5344CB8AC3E}">
        <p14:creationId xmlns:p14="http://schemas.microsoft.com/office/powerpoint/2010/main" xmlns="" val="31499121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Support Fare Policy: Current and Future</a:t>
            </a:r>
            <a:endParaRPr lang="en-US" sz="4000" dirty="0"/>
          </a:p>
        </p:txBody>
      </p:sp>
      <p:sp>
        <p:nvSpPr>
          <p:cNvPr id="3" name="Footer Placeholder 2"/>
          <p:cNvSpPr>
            <a:spLocks noGrp="1"/>
          </p:cNvSpPr>
          <p:nvPr>
            <p:ph type="ftr" sz="quarter" idx="3"/>
          </p:nvPr>
        </p:nvSpPr>
        <p:spPr/>
        <p:txBody>
          <a:bodyPr/>
          <a:lstStyle/>
          <a:p>
            <a:r>
              <a:rPr lang="en-US" smtClean="0"/>
              <a:t>AFC 2.0:  Procurement Update</a:t>
            </a:r>
            <a:endParaRPr lang="en-US" dirty="0"/>
          </a:p>
        </p:txBody>
      </p:sp>
      <p:sp>
        <p:nvSpPr>
          <p:cNvPr id="4" name="Slide Number Placeholder 3"/>
          <p:cNvSpPr>
            <a:spLocks noGrp="1"/>
          </p:cNvSpPr>
          <p:nvPr>
            <p:ph type="sldNum" sz="quarter" idx="4"/>
          </p:nvPr>
        </p:nvSpPr>
        <p:spPr/>
        <p:txBody>
          <a:bodyPr/>
          <a:lstStyle/>
          <a:p>
            <a:fld id="{186775C4-FF83-4AA7-9695-AAC1C0A4B08C}" type="slidenum">
              <a:rPr lang="en-US" smtClean="0"/>
              <a:pPr/>
              <a:t>12</a:t>
            </a:fld>
            <a:endParaRPr lang="en-US" dirty="0"/>
          </a:p>
        </p:txBody>
      </p:sp>
      <p:sp>
        <p:nvSpPr>
          <p:cNvPr id="5" name="Text Placeholder 4"/>
          <p:cNvSpPr>
            <a:spLocks noGrp="1"/>
          </p:cNvSpPr>
          <p:nvPr>
            <p:ph type="body" idx="10"/>
          </p:nvPr>
        </p:nvSpPr>
        <p:spPr/>
        <p:txBody>
          <a:bodyPr/>
          <a:lstStyle/>
          <a:p>
            <a:r>
              <a:rPr lang="en-US" dirty="0" smtClean="0"/>
              <a:t>The System must support all fares under the MBTA’s current fare policy and enable future changes to fare policy based on transit industry best practices. </a:t>
            </a:r>
            <a:endParaRPr lang="en-US" dirty="0"/>
          </a:p>
        </p:txBody>
      </p:sp>
      <p:sp>
        <p:nvSpPr>
          <p:cNvPr id="7" name="Content Placeholder 5"/>
          <p:cNvSpPr txBox="1">
            <a:spLocks/>
          </p:cNvSpPr>
          <p:nvPr/>
        </p:nvSpPr>
        <p:spPr>
          <a:xfrm>
            <a:off x="4591051" y="1544757"/>
            <a:ext cx="4097285" cy="397012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Enable future changes to fare structures</a:t>
            </a:r>
          </a:p>
          <a:p>
            <a:pPr lvl="1">
              <a:buSzPct val="100000"/>
            </a:pPr>
            <a:r>
              <a:rPr lang="en-US" sz="1600" dirty="0"/>
              <a:t>As MBTA fare policy changes in the future, </a:t>
            </a:r>
            <a:r>
              <a:rPr lang="en-US" sz="1600" dirty="0" smtClean="0"/>
              <a:t>the system integrator (SI) </a:t>
            </a:r>
            <a:r>
              <a:rPr lang="en-US" sz="1600" dirty="0"/>
              <a:t>must reconfigure the system to support: </a:t>
            </a:r>
          </a:p>
          <a:p>
            <a:pPr lvl="2"/>
            <a:r>
              <a:rPr lang="en-US" sz="1600" dirty="0"/>
              <a:t>Best </a:t>
            </a:r>
            <a:r>
              <a:rPr lang="en-US" sz="1600" dirty="0" smtClean="0"/>
              <a:t>value: Charge </a:t>
            </a:r>
            <a:r>
              <a:rPr lang="en-US" sz="1600" dirty="0"/>
              <a:t>for pass when equivalent number of single trips is reached </a:t>
            </a:r>
          </a:p>
          <a:p>
            <a:pPr lvl="2"/>
            <a:r>
              <a:rPr lang="en-US" sz="1600" dirty="0"/>
              <a:t>Fare </a:t>
            </a:r>
            <a:r>
              <a:rPr lang="en-US" sz="1600" dirty="0" smtClean="0"/>
              <a:t>partnerships: Joint </a:t>
            </a:r>
            <a:r>
              <a:rPr lang="en-US" sz="1600" dirty="0"/>
              <a:t>fares for </a:t>
            </a:r>
            <a:r>
              <a:rPr lang="en-US" sz="1600" dirty="0" smtClean="0"/>
              <a:t>multiple agencies</a:t>
            </a:r>
            <a:endParaRPr lang="en-US" sz="1600" dirty="0"/>
          </a:p>
          <a:p>
            <a:pPr lvl="2"/>
            <a:r>
              <a:rPr lang="en-US" sz="1600" dirty="0" smtClean="0"/>
              <a:t>Tap out: Supported </a:t>
            </a:r>
            <a:r>
              <a:rPr lang="en-US" sz="1600" dirty="0"/>
              <a:t>by reader installation at exit points</a:t>
            </a:r>
          </a:p>
          <a:p>
            <a:pPr lvl="2"/>
            <a:r>
              <a:rPr lang="en-US" sz="1600" dirty="0" smtClean="0"/>
              <a:t>Discounts</a:t>
            </a:r>
            <a:endParaRPr lang="en-US" sz="1600" i="1" dirty="0"/>
          </a:p>
        </p:txBody>
      </p:sp>
      <p:sp>
        <p:nvSpPr>
          <p:cNvPr id="8" name="Content Placeholder 4"/>
          <p:cNvSpPr txBox="1">
            <a:spLocks/>
          </p:cNvSpPr>
          <p:nvPr/>
        </p:nvSpPr>
        <p:spPr>
          <a:xfrm>
            <a:off x="476250" y="1544757"/>
            <a:ext cx="4114800" cy="27224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350" kern="1200">
                <a:solidFill>
                  <a:schemeClr val="tx1"/>
                </a:solidFill>
                <a:latin typeface="+mn-lt"/>
                <a:ea typeface="+mn-ea"/>
                <a:cs typeface="+mn-cs"/>
              </a:defRPr>
            </a:lvl1pPr>
            <a:lvl2pPr marL="288022" indent="-137153" algn="l" defTabSz="914400" rtl="0" eaLnBrk="1" latinLnBrk="0" hangingPunct="1">
              <a:lnSpc>
                <a:spcPct val="90000"/>
              </a:lnSpc>
              <a:spcBef>
                <a:spcPts val="500"/>
              </a:spcBef>
              <a:buFont typeface="Wingdings" panose="05000000000000000000" pitchFamily="2" charset="2"/>
              <a:buChar char="§"/>
              <a:defRPr sz="1200" kern="1200">
                <a:solidFill>
                  <a:schemeClr val="tx1"/>
                </a:solidFill>
                <a:latin typeface="+mn-lt"/>
                <a:ea typeface="+mn-ea"/>
                <a:cs typeface="+mn-cs"/>
              </a:defRPr>
            </a:lvl2pPr>
            <a:lvl3pPr marL="425175" indent="-137153" algn="l" defTabSz="914400" rtl="0" eaLnBrk="1" latinLnBrk="0" hangingPunct="1">
              <a:lnSpc>
                <a:spcPct val="90000"/>
              </a:lnSpc>
              <a:spcBef>
                <a:spcPts val="500"/>
              </a:spcBef>
              <a:buFont typeface="Calibri" panose="020F0502020204030204" pitchFamily="34" charset="0"/>
              <a:buChar char="‒"/>
              <a:defRPr sz="105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 indent="-91440">
              <a:spcBef>
                <a:spcPts val="1200"/>
              </a:spcBef>
              <a:spcAft>
                <a:spcPts val="200"/>
              </a:spcAft>
              <a:buClr>
                <a:schemeClr val="accent1"/>
              </a:buClr>
              <a:buSzPct val="100000"/>
              <a:buFont typeface="Calibri" panose="020F0502020204030204" pitchFamily="34" charset="0"/>
              <a:buChar char=" "/>
            </a:pPr>
            <a:r>
              <a:rPr lang="en-US" sz="2000" dirty="0" smtClean="0">
                <a:solidFill>
                  <a:schemeClr val="tx1">
                    <a:lumMod val="75000"/>
                    <a:lumOff val="25000"/>
                  </a:schemeClr>
                </a:solidFill>
              </a:rPr>
              <a:t>Support and improve current </a:t>
            </a:r>
            <a:r>
              <a:rPr lang="en-US" sz="2000" dirty="0">
                <a:solidFill>
                  <a:schemeClr val="tx1">
                    <a:lumMod val="75000"/>
                    <a:lumOff val="25000"/>
                  </a:schemeClr>
                </a:solidFill>
              </a:rPr>
              <a:t>f</a:t>
            </a:r>
            <a:r>
              <a:rPr lang="en-US" sz="2000" dirty="0" smtClean="0">
                <a:solidFill>
                  <a:schemeClr val="tx1">
                    <a:lumMod val="75000"/>
                    <a:lumOff val="25000"/>
                  </a:schemeClr>
                </a:solidFill>
              </a:rPr>
              <a:t>are </a:t>
            </a:r>
            <a:r>
              <a:rPr lang="en-US" sz="2000" dirty="0">
                <a:solidFill>
                  <a:schemeClr val="tx1">
                    <a:lumMod val="75000"/>
                    <a:lumOff val="25000"/>
                  </a:schemeClr>
                </a:solidFill>
              </a:rPr>
              <a:t>p</a:t>
            </a:r>
            <a:r>
              <a:rPr lang="en-US" sz="2000" dirty="0" smtClean="0">
                <a:solidFill>
                  <a:schemeClr val="tx1">
                    <a:lumMod val="75000"/>
                    <a:lumOff val="25000"/>
                  </a:schemeClr>
                </a:solidFill>
              </a:rPr>
              <a:t>olicy</a:t>
            </a:r>
          </a:p>
          <a:p>
            <a:pPr marL="384048" lvl="1" indent="-182880">
              <a:spcBef>
                <a:spcPts val="200"/>
              </a:spcBef>
              <a:spcAft>
                <a:spcPts val="400"/>
              </a:spcAft>
              <a:buClr>
                <a:schemeClr val="accent1"/>
              </a:buClr>
              <a:buSzPct val="100000"/>
            </a:pPr>
            <a:r>
              <a:rPr lang="en-US" sz="1600" dirty="0" smtClean="0">
                <a:solidFill>
                  <a:schemeClr val="tx1">
                    <a:lumMod val="75000"/>
                    <a:lumOff val="25000"/>
                  </a:schemeClr>
                </a:solidFill>
              </a:rPr>
              <a:t>Support </a:t>
            </a:r>
            <a:r>
              <a:rPr lang="en-US" sz="1600" dirty="0">
                <a:solidFill>
                  <a:schemeClr val="tx1">
                    <a:lumMod val="75000"/>
                    <a:lumOff val="25000"/>
                  </a:schemeClr>
                </a:solidFill>
              </a:rPr>
              <a:t>the MBTA’s current fare </a:t>
            </a:r>
            <a:r>
              <a:rPr lang="en-US" sz="1600" dirty="0" smtClean="0">
                <a:solidFill>
                  <a:schemeClr val="tx1">
                    <a:lumMod val="75000"/>
                    <a:lumOff val="25000"/>
                  </a:schemeClr>
                </a:solidFill>
              </a:rPr>
              <a:t>policy</a:t>
            </a:r>
          </a:p>
          <a:p>
            <a:pPr marL="384048" lvl="1" indent="-182880">
              <a:spcBef>
                <a:spcPts val="200"/>
              </a:spcBef>
              <a:spcAft>
                <a:spcPts val="400"/>
              </a:spcAft>
              <a:buClr>
                <a:schemeClr val="accent1"/>
              </a:buClr>
              <a:buSzPct val="100000"/>
            </a:pPr>
            <a:r>
              <a:rPr lang="en-US" sz="1600" dirty="0" smtClean="0">
                <a:solidFill>
                  <a:schemeClr val="tx1">
                    <a:lumMod val="75000"/>
                    <a:lumOff val="25000"/>
                  </a:schemeClr>
                </a:solidFill>
              </a:rPr>
              <a:t>Allow integration with other transit providers, including Transit Management Associations, Transportation Network Companies, and </a:t>
            </a:r>
            <a:r>
              <a:rPr lang="en-US" sz="1600" smtClean="0">
                <a:solidFill>
                  <a:schemeClr val="tx1">
                    <a:lumMod val="75000"/>
                    <a:lumOff val="25000"/>
                  </a:schemeClr>
                </a:solidFill>
              </a:rPr>
              <a:t>Regional </a:t>
            </a:r>
            <a:r>
              <a:rPr lang="en-US" sz="1600">
                <a:solidFill>
                  <a:schemeClr val="tx1">
                    <a:lumMod val="75000"/>
                    <a:lumOff val="25000"/>
                  </a:schemeClr>
                </a:solidFill>
              </a:rPr>
              <a:t>T</a:t>
            </a:r>
            <a:r>
              <a:rPr lang="en-US" sz="1600" smtClean="0">
                <a:solidFill>
                  <a:schemeClr val="tx1">
                    <a:lumMod val="75000"/>
                    <a:lumOff val="25000"/>
                  </a:schemeClr>
                </a:solidFill>
              </a:rPr>
              <a:t>ransit Authorities</a:t>
            </a:r>
            <a:endParaRPr lang="en-US" sz="1600" dirty="0" smtClean="0">
              <a:solidFill>
                <a:schemeClr val="tx1">
                  <a:lumMod val="75000"/>
                  <a:lumOff val="25000"/>
                </a:schemeClr>
              </a:solidFill>
            </a:endParaRPr>
          </a:p>
          <a:p>
            <a:pPr marL="384048" lvl="1" indent="-182880">
              <a:spcBef>
                <a:spcPts val="200"/>
              </a:spcBef>
              <a:spcAft>
                <a:spcPts val="400"/>
              </a:spcAft>
              <a:buClr>
                <a:schemeClr val="accent1"/>
              </a:buClr>
              <a:buSzPct val="100000"/>
            </a:pPr>
            <a:r>
              <a:rPr lang="en-US" sz="1600" dirty="0" smtClean="0">
                <a:solidFill>
                  <a:schemeClr val="tx1">
                    <a:lumMod val="75000"/>
                    <a:lumOff val="25000"/>
                  </a:schemeClr>
                </a:solidFill>
              </a:rPr>
              <a:t>Improve </a:t>
            </a:r>
            <a:r>
              <a:rPr lang="en-US" sz="1600" dirty="0">
                <a:solidFill>
                  <a:schemeClr val="tx1">
                    <a:lumMod val="75000"/>
                    <a:lumOff val="25000"/>
                  </a:schemeClr>
                </a:solidFill>
              </a:rPr>
              <a:t>on the way current fare policy is implemented </a:t>
            </a:r>
          </a:p>
          <a:p>
            <a:pPr marL="521201" lvl="2" indent="-182880">
              <a:spcBef>
                <a:spcPts val="200"/>
              </a:spcBef>
              <a:spcAft>
                <a:spcPts val="400"/>
              </a:spcAft>
              <a:buClr>
                <a:schemeClr val="accent1"/>
              </a:buClr>
              <a:buSzPct val="100000"/>
            </a:pPr>
            <a:r>
              <a:rPr lang="en-US" sz="1600" dirty="0">
                <a:solidFill>
                  <a:schemeClr val="tx1">
                    <a:lumMod val="75000"/>
                    <a:lumOff val="25000"/>
                  </a:schemeClr>
                </a:solidFill>
              </a:rPr>
              <a:t>All media options </a:t>
            </a:r>
            <a:r>
              <a:rPr lang="en-US" sz="1600" dirty="0" smtClean="0">
                <a:solidFill>
                  <a:schemeClr val="tx1">
                    <a:lumMod val="75000"/>
                    <a:lumOff val="25000"/>
                  </a:schemeClr>
                </a:solidFill>
              </a:rPr>
              <a:t>will </a:t>
            </a:r>
            <a:r>
              <a:rPr lang="en-US" sz="1600" dirty="0">
                <a:solidFill>
                  <a:schemeClr val="tx1">
                    <a:lumMod val="75000"/>
                    <a:lumOff val="25000"/>
                  </a:schemeClr>
                </a:solidFill>
              </a:rPr>
              <a:t>be supported by all devices, on all modes of transport, and for all fare products</a:t>
            </a:r>
          </a:p>
          <a:p>
            <a:pPr marL="521201" lvl="2" indent="-182880">
              <a:spcBef>
                <a:spcPts val="200"/>
              </a:spcBef>
              <a:spcAft>
                <a:spcPts val="400"/>
              </a:spcAft>
              <a:buClr>
                <a:schemeClr val="accent1"/>
              </a:buClr>
              <a:buSzPct val="100000"/>
            </a:pPr>
            <a:r>
              <a:rPr lang="en-US" sz="1600" dirty="0">
                <a:solidFill>
                  <a:schemeClr val="tx1">
                    <a:lumMod val="75000"/>
                    <a:lumOff val="25000"/>
                  </a:schemeClr>
                </a:solidFill>
              </a:rPr>
              <a:t>System functionality to make it easier to manage reduced fare </a:t>
            </a:r>
            <a:r>
              <a:rPr lang="en-US" sz="1600" dirty="0" smtClean="0">
                <a:solidFill>
                  <a:schemeClr val="tx1">
                    <a:lumMod val="75000"/>
                    <a:lumOff val="25000"/>
                  </a:schemeClr>
                </a:solidFill>
              </a:rPr>
              <a:t>entitlements</a:t>
            </a:r>
            <a:endParaRPr lang="en-US" sz="1600" dirty="0">
              <a:solidFill>
                <a:schemeClr val="tx1">
                  <a:lumMod val="75000"/>
                  <a:lumOff val="25000"/>
                </a:schemeClr>
              </a:solidFill>
            </a:endParaRPr>
          </a:p>
        </p:txBody>
      </p:sp>
      <p:sp>
        <p:nvSpPr>
          <p:cNvPr id="10" name="Text Placeholder 4"/>
          <p:cNvSpPr txBox="1">
            <a:spLocks/>
          </p:cNvSpPr>
          <p:nvPr/>
        </p:nvSpPr>
        <p:spPr>
          <a:xfrm>
            <a:off x="478970" y="5514881"/>
            <a:ext cx="8209366" cy="624373"/>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2000" cap="none" spc="0" dirty="0" smtClean="0">
                <a:solidFill>
                  <a:schemeClr val="tx1"/>
                </a:solidFill>
                <a:latin typeface="+mn-lt"/>
              </a:rPr>
              <a:t>AFC 2.0 will improve the implementation of current fare policy and support future change, such as regional integration.</a:t>
            </a:r>
            <a:endParaRPr lang="en-US" sz="2000" cap="none" spc="0" dirty="0">
              <a:solidFill>
                <a:schemeClr val="tx1"/>
              </a:solidFill>
              <a:latin typeface="+mn-lt"/>
            </a:endParaRPr>
          </a:p>
        </p:txBody>
      </p:sp>
    </p:spTree>
    <p:extLst>
      <p:ext uri="{BB962C8B-B14F-4D97-AF65-F5344CB8AC3E}">
        <p14:creationId xmlns:p14="http://schemas.microsoft.com/office/powerpoint/2010/main" xmlns="" val="794902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Customer Suggestions II</a:t>
            </a:r>
            <a:endParaRPr lang="en-US" sz="4000" dirty="0"/>
          </a:p>
        </p:txBody>
      </p:sp>
      <p:sp>
        <p:nvSpPr>
          <p:cNvPr id="3" name="Footer Placeholder 2"/>
          <p:cNvSpPr>
            <a:spLocks noGrp="1"/>
          </p:cNvSpPr>
          <p:nvPr>
            <p:ph type="ftr" sz="quarter" idx="3"/>
          </p:nvPr>
        </p:nvSpPr>
        <p:spPr/>
        <p:txBody>
          <a:bodyPr/>
          <a:lstStyle/>
          <a:p>
            <a:r>
              <a:rPr lang="en-US" smtClean="0"/>
              <a:t>AFC 2.0:  Procurement Update</a:t>
            </a:r>
            <a:endParaRPr lang="en-US" dirty="0"/>
          </a:p>
        </p:txBody>
      </p:sp>
      <p:sp>
        <p:nvSpPr>
          <p:cNvPr id="4" name="Slide Number Placeholder 3"/>
          <p:cNvSpPr>
            <a:spLocks noGrp="1"/>
          </p:cNvSpPr>
          <p:nvPr>
            <p:ph type="sldNum" sz="quarter" idx="4"/>
          </p:nvPr>
        </p:nvSpPr>
        <p:spPr/>
        <p:txBody>
          <a:bodyPr/>
          <a:lstStyle/>
          <a:p>
            <a:fld id="{186775C4-FF83-4AA7-9695-AAC1C0A4B08C}" type="slidenum">
              <a:rPr lang="en-US" smtClean="0"/>
              <a:pPr/>
              <a:t>13</a:t>
            </a:fld>
            <a:endParaRPr lang="en-US" dirty="0"/>
          </a:p>
        </p:txBody>
      </p:sp>
      <p:grpSp>
        <p:nvGrpSpPr>
          <p:cNvPr id="6" name="Group 5"/>
          <p:cNvGrpSpPr/>
          <p:nvPr/>
        </p:nvGrpSpPr>
        <p:grpSpPr>
          <a:xfrm>
            <a:off x="952825" y="1764196"/>
            <a:ext cx="7262551" cy="3723628"/>
            <a:chOff x="952825" y="1764196"/>
            <a:chExt cx="7262551" cy="3723628"/>
          </a:xfrm>
        </p:grpSpPr>
        <p:sp>
          <p:nvSpPr>
            <p:cNvPr id="8" name="Text Placeholder 4"/>
            <p:cNvSpPr txBox="1">
              <a:spLocks/>
            </p:cNvSpPr>
            <p:nvPr/>
          </p:nvSpPr>
          <p:spPr>
            <a:xfrm>
              <a:off x="955247" y="1764196"/>
              <a:ext cx="2984222" cy="938109"/>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smtClean="0">
                  <a:solidFill>
                    <a:schemeClr val="tx1"/>
                  </a:solidFill>
                  <a:latin typeface="+mn-lt"/>
                </a:rPr>
                <a:t>“I </a:t>
              </a:r>
              <a:r>
                <a:rPr lang="en-US" sz="1600" cap="none" spc="0" dirty="0">
                  <a:solidFill>
                    <a:schemeClr val="tx1"/>
                  </a:solidFill>
                  <a:latin typeface="+mn-lt"/>
                </a:rPr>
                <a:t>would love to be able to use my phone instead of a separate object</a:t>
              </a:r>
              <a:r>
                <a:rPr lang="en-US" sz="1600" cap="none" spc="0" dirty="0" smtClean="0">
                  <a:solidFill>
                    <a:schemeClr val="tx1"/>
                  </a:solidFill>
                  <a:latin typeface="+mn-lt"/>
                </a:rPr>
                <a:t>.”</a:t>
              </a:r>
              <a:endParaRPr lang="en-US" sz="1600" cap="none" spc="0" dirty="0">
                <a:solidFill>
                  <a:schemeClr val="tx1"/>
                </a:solidFill>
                <a:latin typeface="+mn-lt"/>
              </a:endParaRPr>
            </a:p>
          </p:txBody>
        </p:sp>
        <p:sp>
          <p:nvSpPr>
            <p:cNvPr id="10" name="Text Placeholder 4"/>
            <p:cNvSpPr txBox="1">
              <a:spLocks/>
            </p:cNvSpPr>
            <p:nvPr/>
          </p:nvSpPr>
          <p:spPr>
            <a:xfrm>
              <a:off x="5231153" y="2873329"/>
              <a:ext cx="2984223" cy="724601"/>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smtClean="0">
                  <a:solidFill>
                    <a:schemeClr val="tx1"/>
                  </a:solidFill>
                  <a:latin typeface="+mn-lt"/>
                </a:rPr>
                <a:t>“Add </a:t>
              </a:r>
              <a:r>
                <a:rPr lang="en-US" sz="1600" cap="none" spc="0" dirty="0">
                  <a:solidFill>
                    <a:schemeClr val="tx1"/>
                  </a:solidFill>
                  <a:latin typeface="+mn-lt"/>
                </a:rPr>
                <a:t>more places to get MBTA </a:t>
              </a:r>
              <a:r>
                <a:rPr lang="en-US" sz="1600" cap="none" spc="0" dirty="0" smtClean="0">
                  <a:solidFill>
                    <a:schemeClr val="tx1"/>
                  </a:solidFill>
                  <a:latin typeface="+mn-lt"/>
                </a:rPr>
                <a:t>passes.”</a:t>
              </a:r>
              <a:endParaRPr lang="en-US" sz="1600" cap="none" spc="0" dirty="0">
                <a:solidFill>
                  <a:schemeClr val="tx1"/>
                </a:solidFill>
                <a:latin typeface="+mn-lt"/>
              </a:endParaRPr>
            </a:p>
          </p:txBody>
        </p:sp>
        <p:sp>
          <p:nvSpPr>
            <p:cNvPr id="11" name="Text Placeholder 4"/>
            <p:cNvSpPr txBox="1">
              <a:spLocks/>
            </p:cNvSpPr>
            <p:nvPr/>
          </p:nvSpPr>
          <p:spPr>
            <a:xfrm>
              <a:off x="4131057" y="1764196"/>
              <a:ext cx="4084319" cy="938109"/>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smtClean="0">
                  <a:solidFill>
                    <a:schemeClr val="tx1"/>
                  </a:solidFill>
                  <a:latin typeface="+mn-lt"/>
                </a:rPr>
                <a:t>“Stop </a:t>
              </a:r>
              <a:r>
                <a:rPr lang="en-US" sz="1600" cap="none" spc="0" dirty="0">
                  <a:solidFill>
                    <a:schemeClr val="tx1"/>
                  </a:solidFill>
                  <a:latin typeface="+mn-lt"/>
                </a:rPr>
                <a:t>allowing riders to pay with cash on board at stations where you can purchase a </a:t>
              </a:r>
              <a:r>
                <a:rPr lang="en-US" sz="1600" cap="none" spc="0" dirty="0" smtClean="0">
                  <a:solidFill>
                    <a:schemeClr val="tx1"/>
                  </a:solidFill>
                  <a:latin typeface="+mn-lt"/>
                </a:rPr>
                <a:t>Charlie Ticket/Card”</a:t>
              </a:r>
              <a:endParaRPr lang="en-US" sz="1600" cap="none" spc="0" dirty="0">
                <a:solidFill>
                  <a:schemeClr val="tx1"/>
                </a:solidFill>
                <a:latin typeface="+mn-lt"/>
              </a:endParaRPr>
            </a:p>
          </p:txBody>
        </p:sp>
        <p:sp>
          <p:nvSpPr>
            <p:cNvPr id="12" name="Text Placeholder 4"/>
            <p:cNvSpPr txBox="1">
              <a:spLocks/>
            </p:cNvSpPr>
            <p:nvPr/>
          </p:nvSpPr>
          <p:spPr>
            <a:xfrm>
              <a:off x="4653571" y="3768954"/>
              <a:ext cx="3561805" cy="1004420"/>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a:solidFill>
                    <a:schemeClr val="tx1"/>
                  </a:solidFill>
                  <a:latin typeface="+mn-lt"/>
                </a:rPr>
                <a:t>“PUT NEW FARE BOXES ON THE BUSES!!!! </a:t>
              </a:r>
              <a:r>
                <a:rPr lang="en-US" sz="1600" cap="none" spc="0" dirty="0" smtClean="0">
                  <a:solidFill>
                    <a:schemeClr val="tx1"/>
                  </a:solidFill>
                  <a:latin typeface="+mn-lt"/>
                </a:rPr>
                <a:t>THE </a:t>
              </a:r>
              <a:r>
                <a:rPr lang="en-US" sz="1600" cap="none" spc="0" dirty="0">
                  <a:solidFill>
                    <a:schemeClr val="tx1"/>
                  </a:solidFill>
                  <a:latin typeface="+mn-lt"/>
                </a:rPr>
                <a:t>CURRENT SYSTEM </a:t>
              </a:r>
              <a:r>
                <a:rPr lang="en-US" sz="1600" cap="none" spc="0" dirty="0" smtClean="0">
                  <a:solidFill>
                    <a:schemeClr val="tx1"/>
                  </a:solidFill>
                  <a:latin typeface="+mn-lt"/>
                </a:rPr>
                <a:t>TAKES </a:t>
              </a:r>
              <a:r>
                <a:rPr lang="en-US" sz="1600" cap="none" spc="0" dirty="0">
                  <a:solidFill>
                    <a:schemeClr val="tx1"/>
                  </a:solidFill>
                  <a:latin typeface="+mn-lt"/>
                </a:rPr>
                <a:t>TOO MUCH TIME FOR </a:t>
              </a:r>
              <a:r>
                <a:rPr lang="en-US" sz="1600" cap="none" spc="0" dirty="0" smtClean="0">
                  <a:solidFill>
                    <a:schemeClr val="tx1"/>
                  </a:solidFill>
                  <a:latin typeface="+mn-lt"/>
                </a:rPr>
                <a:t>PEOPLE </a:t>
              </a:r>
              <a:r>
                <a:rPr lang="en-US" sz="1600" cap="none" spc="0" dirty="0">
                  <a:solidFill>
                    <a:schemeClr val="tx1"/>
                  </a:solidFill>
                  <a:latin typeface="+mn-lt"/>
                </a:rPr>
                <a:t>WHO ARE PAYING CASH</a:t>
              </a:r>
              <a:r>
                <a:rPr lang="en-US" sz="1600" cap="none" spc="0" dirty="0" smtClean="0">
                  <a:solidFill>
                    <a:schemeClr val="tx1"/>
                  </a:solidFill>
                  <a:latin typeface="+mn-lt"/>
                </a:rPr>
                <a:t>!!”</a:t>
              </a:r>
              <a:endParaRPr lang="en-US" sz="1600" cap="none" spc="0" dirty="0">
                <a:solidFill>
                  <a:schemeClr val="tx1"/>
                </a:solidFill>
                <a:latin typeface="+mn-lt"/>
              </a:endParaRPr>
            </a:p>
          </p:txBody>
        </p:sp>
        <p:sp>
          <p:nvSpPr>
            <p:cNvPr id="13" name="Text Placeholder 4"/>
            <p:cNvSpPr txBox="1">
              <a:spLocks/>
            </p:cNvSpPr>
            <p:nvPr/>
          </p:nvSpPr>
          <p:spPr>
            <a:xfrm>
              <a:off x="955243" y="2874115"/>
              <a:ext cx="4093007" cy="723816"/>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smtClean="0">
                  <a:solidFill>
                    <a:schemeClr val="tx1"/>
                  </a:solidFill>
                  <a:latin typeface="+mn-lt"/>
                </a:rPr>
                <a:t>“An </a:t>
              </a:r>
              <a:r>
                <a:rPr lang="en-US" sz="1600" cap="none" spc="0" dirty="0">
                  <a:solidFill>
                    <a:schemeClr val="tx1"/>
                  </a:solidFill>
                  <a:latin typeface="+mn-lt"/>
                </a:rPr>
                <a:t>easier way to check the balance of the cash stored on the card would be </a:t>
              </a:r>
              <a:r>
                <a:rPr lang="en-US" sz="1600" cap="none" spc="0" dirty="0" smtClean="0">
                  <a:solidFill>
                    <a:schemeClr val="tx1"/>
                  </a:solidFill>
                  <a:latin typeface="+mn-lt"/>
                </a:rPr>
                <a:t>helpful.”</a:t>
              </a:r>
              <a:endParaRPr lang="en-US" sz="1600" cap="none" spc="0" dirty="0">
                <a:solidFill>
                  <a:schemeClr val="tx1"/>
                </a:solidFill>
                <a:latin typeface="+mn-lt"/>
              </a:endParaRPr>
            </a:p>
          </p:txBody>
        </p:sp>
        <p:sp>
          <p:nvSpPr>
            <p:cNvPr id="14" name="Text Placeholder 4"/>
            <p:cNvSpPr txBox="1">
              <a:spLocks/>
            </p:cNvSpPr>
            <p:nvPr/>
          </p:nvSpPr>
          <p:spPr>
            <a:xfrm>
              <a:off x="952825" y="4566295"/>
              <a:ext cx="3522731" cy="921529"/>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smtClean="0">
                  <a:solidFill>
                    <a:schemeClr val="tx1"/>
                  </a:solidFill>
                  <a:latin typeface="+mn-lt"/>
                </a:rPr>
                <a:t>“…why </a:t>
              </a:r>
              <a:r>
                <a:rPr lang="en-US" sz="1600" cap="none" spc="0" dirty="0">
                  <a:solidFill>
                    <a:schemeClr val="tx1"/>
                  </a:solidFill>
                  <a:latin typeface="+mn-lt"/>
                </a:rPr>
                <a:t>not have monthly pass media be </a:t>
              </a:r>
              <a:r>
                <a:rPr lang="en-US" sz="1600" cap="none" spc="0" dirty="0" smtClean="0">
                  <a:solidFill>
                    <a:schemeClr val="tx1"/>
                  </a:solidFill>
                  <a:latin typeface="+mn-lt"/>
                </a:rPr>
                <a:t>renewable? This </a:t>
              </a:r>
              <a:r>
                <a:rPr lang="en-US" sz="1600" cap="none" spc="0" dirty="0">
                  <a:solidFill>
                    <a:schemeClr val="tx1"/>
                  </a:solidFill>
                  <a:latin typeface="+mn-lt"/>
                </a:rPr>
                <a:t>appeals to the environmentalists</a:t>
              </a:r>
              <a:r>
                <a:rPr lang="en-US" sz="1600" cap="none" spc="0" dirty="0" smtClean="0">
                  <a:solidFill>
                    <a:schemeClr val="tx1"/>
                  </a:solidFill>
                  <a:latin typeface="+mn-lt"/>
                </a:rPr>
                <a:t>.”</a:t>
              </a:r>
              <a:endParaRPr lang="en-US" sz="1600" cap="none" spc="0" dirty="0">
                <a:solidFill>
                  <a:schemeClr val="tx1"/>
                </a:solidFill>
                <a:latin typeface="+mn-lt"/>
              </a:endParaRPr>
            </a:p>
          </p:txBody>
        </p:sp>
        <p:sp>
          <p:nvSpPr>
            <p:cNvPr id="15" name="Text Placeholder 4"/>
            <p:cNvSpPr txBox="1">
              <a:spLocks/>
            </p:cNvSpPr>
            <p:nvPr/>
          </p:nvSpPr>
          <p:spPr>
            <a:xfrm>
              <a:off x="955243" y="3777562"/>
              <a:ext cx="3520313" cy="609102"/>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smtClean="0">
                  <a:solidFill>
                    <a:schemeClr val="tx1"/>
                  </a:solidFill>
                  <a:latin typeface="+mn-lt"/>
                </a:rPr>
                <a:t>“You </a:t>
              </a:r>
              <a:r>
                <a:rPr lang="en-US" sz="1600" cap="none" spc="0" dirty="0">
                  <a:solidFill>
                    <a:schemeClr val="tx1"/>
                  </a:solidFill>
                  <a:latin typeface="+mn-lt"/>
                </a:rPr>
                <a:t>should be able to add money to your </a:t>
              </a:r>
              <a:r>
                <a:rPr lang="en-US" sz="1600" cap="none" spc="0" dirty="0" smtClean="0">
                  <a:solidFill>
                    <a:schemeClr val="tx1"/>
                  </a:solidFill>
                  <a:latin typeface="+mn-lt"/>
                </a:rPr>
                <a:t>Charlie Card online.”</a:t>
              </a:r>
              <a:endParaRPr lang="en-US" sz="1600" cap="none" spc="0" dirty="0">
                <a:solidFill>
                  <a:schemeClr val="tx1"/>
                </a:solidFill>
                <a:latin typeface="+mn-lt"/>
              </a:endParaRPr>
            </a:p>
          </p:txBody>
        </p:sp>
        <p:sp>
          <p:nvSpPr>
            <p:cNvPr id="16" name="Text Placeholder 4"/>
            <p:cNvSpPr txBox="1">
              <a:spLocks/>
            </p:cNvSpPr>
            <p:nvPr/>
          </p:nvSpPr>
          <p:spPr>
            <a:xfrm>
              <a:off x="4692645" y="4944397"/>
              <a:ext cx="3522731" cy="543427"/>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smtClean="0">
                  <a:solidFill>
                    <a:schemeClr val="tx1"/>
                  </a:solidFill>
                  <a:latin typeface="+mn-lt"/>
                </a:rPr>
                <a:t>“Make </a:t>
              </a:r>
              <a:r>
                <a:rPr lang="en-US" sz="1600" cap="none" spc="0" dirty="0">
                  <a:solidFill>
                    <a:schemeClr val="tx1"/>
                  </a:solidFill>
                  <a:latin typeface="+mn-lt"/>
                </a:rPr>
                <a:t>passes </a:t>
              </a:r>
              <a:r>
                <a:rPr lang="en-US" sz="1600" cap="none" spc="0" dirty="0" smtClean="0">
                  <a:solidFill>
                    <a:schemeClr val="tx1"/>
                  </a:solidFill>
                  <a:latin typeface="+mn-lt"/>
                </a:rPr>
                <a:t>from the </a:t>
              </a:r>
              <a:r>
                <a:rPr lang="en-US" sz="1600" cap="none" spc="0" dirty="0">
                  <a:solidFill>
                    <a:schemeClr val="tx1"/>
                  </a:solidFill>
                  <a:latin typeface="+mn-lt"/>
                </a:rPr>
                <a:t>machine more </a:t>
              </a:r>
              <a:r>
                <a:rPr lang="en-US" sz="1600" cap="none" spc="0" dirty="0" smtClean="0">
                  <a:solidFill>
                    <a:schemeClr val="tx1"/>
                  </a:solidFill>
                  <a:latin typeface="+mn-lt"/>
                </a:rPr>
                <a:t>durable.”</a:t>
              </a:r>
              <a:endParaRPr lang="en-US" sz="1600" cap="none" spc="0" dirty="0">
                <a:solidFill>
                  <a:schemeClr val="tx1"/>
                </a:solidFill>
                <a:latin typeface="+mn-lt"/>
              </a:endParaRPr>
            </a:p>
          </p:txBody>
        </p:sp>
      </p:grpSp>
      <p:sp>
        <p:nvSpPr>
          <p:cNvPr id="17" name="Text Placeholder 4"/>
          <p:cNvSpPr txBox="1">
            <a:spLocks/>
          </p:cNvSpPr>
          <p:nvPr/>
        </p:nvSpPr>
        <p:spPr>
          <a:xfrm>
            <a:off x="151422" y="872802"/>
            <a:ext cx="8938260" cy="468318"/>
          </a:xfrm>
          <a:prstGeom prst="rect">
            <a:avLst/>
          </a:prstGeom>
        </p:spPr>
        <p:txBody>
          <a:bodyPr vert="horz" lIns="91440" tIns="45720" rIns="91440" bIns="4572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400" dirty="0" smtClean="0"/>
              <a:t>On a recent survey, the MBTA asked for customer suggestions on how to improve fare collection: 44% of the almost 800 comments will be addressed directly by AFC 2.0. </a:t>
            </a:r>
            <a:endParaRPr lang="en-US" sz="1400" dirty="0"/>
          </a:p>
        </p:txBody>
      </p:sp>
    </p:spTree>
    <p:extLst>
      <p:ext uri="{BB962C8B-B14F-4D97-AF65-F5344CB8AC3E}">
        <p14:creationId xmlns:p14="http://schemas.microsoft.com/office/powerpoint/2010/main" xmlns="" val="231179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Appendix</a:t>
            </a:r>
            <a:endParaRPr lang="en-US" sz="4000" dirty="0"/>
          </a:p>
        </p:txBody>
      </p:sp>
      <p:sp>
        <p:nvSpPr>
          <p:cNvPr id="4" name="Slide Number Placeholder 3"/>
          <p:cNvSpPr>
            <a:spLocks noGrp="1"/>
          </p:cNvSpPr>
          <p:nvPr>
            <p:ph type="sldNum" sz="quarter" idx="4"/>
          </p:nvPr>
        </p:nvSpPr>
        <p:spPr/>
        <p:txBody>
          <a:bodyPr/>
          <a:lstStyle/>
          <a:p>
            <a:fld id="{186775C4-FF83-4AA7-9695-AAC1C0A4B08C}" type="slidenum">
              <a:rPr lang="en-US" smtClean="0"/>
              <a:pPr/>
              <a:t>14</a:t>
            </a:fld>
            <a:endParaRPr lang="en-US" dirty="0"/>
          </a:p>
        </p:txBody>
      </p:sp>
      <p:sp>
        <p:nvSpPr>
          <p:cNvPr id="7" name="Footer Placeholder 2"/>
          <p:cNvSpPr>
            <a:spLocks noGrp="1"/>
          </p:cNvSpPr>
          <p:nvPr>
            <p:ph type="ftr" sz="quarter" idx="3"/>
          </p:nvPr>
        </p:nvSpPr>
        <p:spPr>
          <a:xfrm>
            <a:off x="230663" y="6459794"/>
            <a:ext cx="3617103" cy="365125"/>
          </a:xfrm>
        </p:spPr>
        <p:txBody>
          <a:bodyPr/>
          <a:lstStyle/>
          <a:p>
            <a:r>
              <a:rPr lang="en-US" smtClean="0"/>
              <a:t>AFC 2.0:  Procurement Update</a:t>
            </a:r>
            <a:endParaRPr lang="en-US" dirty="0" smtClean="0"/>
          </a:p>
        </p:txBody>
      </p:sp>
    </p:spTree>
    <p:extLst>
      <p:ext uri="{BB962C8B-B14F-4D97-AF65-F5344CB8AC3E}">
        <p14:creationId xmlns:p14="http://schemas.microsoft.com/office/powerpoint/2010/main" xmlns="" val="42459811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Technical Evaluation </a:t>
            </a:r>
            <a:r>
              <a:rPr lang="en-US" sz="4000" dirty="0" smtClean="0"/>
              <a:t>Topics</a:t>
            </a:r>
            <a:endParaRPr lang="en-US" sz="4000" dirty="0"/>
          </a:p>
        </p:txBody>
      </p:sp>
      <p:sp>
        <p:nvSpPr>
          <p:cNvPr id="4" name="Slide Number Placeholder 3"/>
          <p:cNvSpPr>
            <a:spLocks noGrp="1"/>
          </p:cNvSpPr>
          <p:nvPr>
            <p:ph type="sldNum" sz="quarter" idx="4"/>
          </p:nvPr>
        </p:nvSpPr>
        <p:spPr/>
        <p:txBody>
          <a:bodyPr/>
          <a:lstStyle/>
          <a:p>
            <a:fld id="{186775C4-FF83-4AA7-9695-AAC1C0A4B08C}" type="slidenum">
              <a:rPr lang="en-US" smtClean="0"/>
              <a:pPr/>
              <a:t>15</a:t>
            </a:fld>
            <a:endParaRPr lang="en-US" dirty="0"/>
          </a:p>
        </p:txBody>
      </p:sp>
      <p:sp>
        <p:nvSpPr>
          <p:cNvPr id="6" name="Content Placeholder 5"/>
          <p:cNvSpPr>
            <a:spLocks noGrp="1"/>
          </p:cNvSpPr>
          <p:nvPr>
            <p:ph sz="half" idx="1"/>
          </p:nvPr>
        </p:nvSpPr>
        <p:spPr>
          <a:xfrm>
            <a:off x="230663" y="1132118"/>
            <a:ext cx="8719027" cy="4680853"/>
          </a:xfrm>
        </p:spPr>
        <p:txBody>
          <a:bodyPr numCol="2" spcCol="182880">
            <a:normAutofit fontScale="70000" lnSpcReduction="20000"/>
          </a:bodyPr>
          <a:lstStyle/>
          <a:p>
            <a:pPr marL="68577" lvl="1" indent="-68577">
              <a:spcBef>
                <a:spcPts val="900"/>
              </a:spcBef>
              <a:spcAft>
                <a:spcPts val="150"/>
              </a:spcAft>
              <a:buSzPct val="100000"/>
              <a:buFont typeface="Calibri" panose="020F0502020204030204" pitchFamily="34" charset="0"/>
              <a:buChar char=" "/>
            </a:pPr>
            <a:r>
              <a:rPr lang="en-US" sz="1800" dirty="0" smtClean="0"/>
              <a:t>General Understanding and Approach</a:t>
            </a:r>
            <a:endParaRPr lang="en-US" sz="1100" dirty="0"/>
          </a:p>
          <a:p>
            <a:pPr marL="68577" lvl="1" indent="-68577">
              <a:spcBef>
                <a:spcPts val="900"/>
              </a:spcBef>
              <a:spcAft>
                <a:spcPts val="150"/>
              </a:spcAft>
              <a:buSzPct val="100000"/>
              <a:buFont typeface="Calibri" panose="020F0502020204030204" pitchFamily="34" charset="0"/>
              <a:buChar char=" "/>
            </a:pPr>
            <a:r>
              <a:rPr lang="en-US" dirty="0" smtClean="0"/>
              <a:t>Demonstrates the Proposer’s understanding of the project goals and scope, describes how the proposed approach fits the MBTA’s objectives and needs. </a:t>
            </a:r>
            <a:endParaRPr lang="en-US" sz="1800" dirty="0" smtClean="0"/>
          </a:p>
          <a:p>
            <a:pPr marL="68577" lvl="1" indent="-68577">
              <a:spcBef>
                <a:spcPts val="900"/>
              </a:spcBef>
              <a:spcAft>
                <a:spcPts val="150"/>
              </a:spcAft>
              <a:buSzPct val="100000"/>
              <a:buFont typeface="Calibri" panose="020F0502020204030204" pitchFamily="34" charset="0"/>
              <a:buChar char=" "/>
            </a:pPr>
            <a:r>
              <a:rPr lang="en-US" sz="1800" dirty="0" smtClean="0"/>
              <a:t>Team Organization and Qualifications</a:t>
            </a:r>
            <a:endParaRPr lang="en-US" sz="1100" dirty="0"/>
          </a:p>
          <a:p>
            <a:pPr marL="68577" lvl="1" indent="-68577">
              <a:spcBef>
                <a:spcPts val="900"/>
              </a:spcBef>
              <a:spcAft>
                <a:spcPts val="150"/>
              </a:spcAft>
              <a:buSzPct val="100000"/>
              <a:buFont typeface="Calibri" panose="020F0502020204030204" pitchFamily="34" charset="0"/>
              <a:buChar char=" "/>
            </a:pPr>
            <a:r>
              <a:rPr lang="en-US" dirty="0"/>
              <a:t>The SI must provide details about the makeup of its organization and the qualifications of individual team members. </a:t>
            </a:r>
            <a:endParaRPr lang="en-US" sz="1800" dirty="0" smtClean="0"/>
          </a:p>
          <a:p>
            <a:pPr marL="68577" lvl="1" indent="-68577">
              <a:spcBef>
                <a:spcPts val="900"/>
              </a:spcBef>
              <a:spcAft>
                <a:spcPts val="150"/>
              </a:spcAft>
              <a:buSzPct val="100000"/>
              <a:buFont typeface="Calibri" panose="020F0502020204030204" pitchFamily="34" charset="0"/>
              <a:buChar char=" "/>
            </a:pPr>
            <a:r>
              <a:rPr lang="en-US" sz="1800" dirty="0" smtClean="0">
                <a:solidFill>
                  <a:prstClr val="black"/>
                </a:solidFill>
              </a:rPr>
              <a:t>Accessibility and Language</a:t>
            </a:r>
            <a:endParaRPr lang="en-US" sz="1100" dirty="0">
              <a:solidFill>
                <a:prstClr val="black"/>
              </a:solidFill>
            </a:endParaRPr>
          </a:p>
          <a:p>
            <a:pPr marL="68577" lvl="1" indent="-68577">
              <a:spcBef>
                <a:spcPts val="900"/>
              </a:spcBef>
              <a:spcAft>
                <a:spcPts val="150"/>
              </a:spcAft>
              <a:buSzPct val="100000"/>
              <a:buFont typeface="Calibri" panose="020F0502020204030204" pitchFamily="34" charset="0"/>
              <a:buChar char=" "/>
            </a:pPr>
            <a:r>
              <a:rPr lang="en-US" dirty="0"/>
              <a:t>All user interfaces must be usable by all users. The SI is responsible for ensuring compliance with accessibility law and standards and supporting the most popular languages spoken by MBTA customers</a:t>
            </a:r>
            <a:r>
              <a:rPr lang="en-US" dirty="0" smtClean="0"/>
              <a:t>.</a:t>
            </a:r>
            <a:endParaRPr lang="en-US" sz="1800" dirty="0">
              <a:solidFill>
                <a:prstClr val="black"/>
              </a:solidFill>
            </a:endParaRPr>
          </a:p>
          <a:p>
            <a:pPr marL="68577" lvl="1" indent="-68577">
              <a:spcBef>
                <a:spcPts val="900"/>
              </a:spcBef>
              <a:spcAft>
                <a:spcPts val="150"/>
              </a:spcAft>
              <a:buSzPct val="100000"/>
              <a:buFont typeface="Calibri" panose="020F0502020204030204" pitchFamily="34" charset="0"/>
              <a:buChar char=" "/>
            </a:pPr>
            <a:r>
              <a:rPr lang="en-US" sz="1800" dirty="0" smtClean="0">
                <a:solidFill>
                  <a:prstClr val="black"/>
                </a:solidFill>
              </a:rPr>
              <a:t>Management, Maintenance, and Reporting</a:t>
            </a:r>
            <a:endParaRPr lang="en-US" sz="1100" dirty="0">
              <a:solidFill>
                <a:prstClr val="black"/>
              </a:solidFill>
            </a:endParaRPr>
          </a:p>
          <a:p>
            <a:pPr marL="68577" lvl="1" indent="-68577">
              <a:spcBef>
                <a:spcPts val="900"/>
              </a:spcBef>
              <a:spcAft>
                <a:spcPts val="150"/>
              </a:spcAft>
              <a:buSzPct val="100000"/>
              <a:buFont typeface="Calibri" panose="020F0502020204030204" pitchFamily="34" charset="0"/>
              <a:buChar char=" "/>
            </a:pPr>
            <a:r>
              <a:rPr lang="en-US" dirty="0"/>
              <a:t>The SI must manage the implementation and operation of the system – both initially and throughout the term. Responsibilities include safety, project management, training, configuration and change management, reporting and maintenance.</a:t>
            </a:r>
            <a:endParaRPr lang="en-US" sz="1800" dirty="0">
              <a:solidFill>
                <a:prstClr val="black"/>
              </a:solidFill>
            </a:endParaRPr>
          </a:p>
          <a:p>
            <a:pPr marL="68577" lvl="1" indent="-68577">
              <a:spcBef>
                <a:spcPts val="900"/>
              </a:spcBef>
              <a:spcAft>
                <a:spcPts val="150"/>
              </a:spcAft>
              <a:buSzPct val="100000"/>
              <a:buFont typeface="Calibri" panose="020F0502020204030204" pitchFamily="34" charset="0"/>
              <a:buChar char=" "/>
            </a:pPr>
            <a:r>
              <a:rPr lang="en-US" sz="1800" dirty="0" smtClean="0">
                <a:solidFill>
                  <a:prstClr val="black"/>
                </a:solidFill>
              </a:rPr>
              <a:t>Revenue Collection and Remittance</a:t>
            </a:r>
            <a:endParaRPr lang="en-US" sz="1100" dirty="0">
              <a:solidFill>
                <a:prstClr val="black"/>
              </a:solidFill>
            </a:endParaRPr>
          </a:p>
          <a:p>
            <a:pPr marL="68577" lvl="1" indent="-68577">
              <a:spcBef>
                <a:spcPts val="900"/>
              </a:spcBef>
              <a:spcAft>
                <a:spcPts val="150"/>
              </a:spcAft>
              <a:buSzPct val="100000"/>
              <a:buFont typeface="Calibri" panose="020F0502020204030204" pitchFamily="34" charset="0"/>
              <a:buChar char=" "/>
            </a:pPr>
            <a:r>
              <a:rPr lang="en-US" dirty="0"/>
              <a:t>The SI is responsible for collecting payments made by all accepted payment methods, calculating charges, reporting on fare revenue and transferring funds to the MBTA</a:t>
            </a:r>
            <a:r>
              <a:rPr lang="en-US" dirty="0" smtClean="0"/>
              <a:t>.</a:t>
            </a:r>
            <a:endParaRPr lang="en-US" sz="1800" dirty="0">
              <a:solidFill>
                <a:prstClr val="black"/>
              </a:solidFill>
            </a:endParaRPr>
          </a:p>
          <a:p>
            <a:pPr marL="68577" lvl="1" indent="-68577">
              <a:spcBef>
                <a:spcPts val="900"/>
              </a:spcBef>
              <a:spcAft>
                <a:spcPts val="150"/>
              </a:spcAft>
              <a:buSzPct val="100000"/>
              <a:buFont typeface="Calibri" panose="020F0502020204030204" pitchFamily="34" charset="0"/>
              <a:buChar char=" "/>
            </a:pPr>
            <a:r>
              <a:rPr lang="en-US" sz="1800" dirty="0" smtClean="0">
                <a:solidFill>
                  <a:prstClr val="black"/>
                </a:solidFill>
              </a:rPr>
              <a:t>Implementation, Expansion, DB Oversight, and Testing</a:t>
            </a:r>
            <a:endParaRPr lang="en-US" sz="1100" dirty="0">
              <a:solidFill>
                <a:prstClr val="black"/>
              </a:solidFill>
            </a:endParaRPr>
          </a:p>
          <a:p>
            <a:pPr marL="68577" lvl="1" indent="-68577">
              <a:spcBef>
                <a:spcPts val="900"/>
              </a:spcBef>
              <a:spcAft>
                <a:spcPts val="150"/>
              </a:spcAft>
              <a:buSzPct val="100000"/>
              <a:buFont typeface="Calibri" panose="020F0502020204030204" pitchFamily="34" charset="0"/>
              <a:buChar char=" "/>
            </a:pPr>
            <a:r>
              <a:rPr lang="en-US" dirty="0"/>
              <a:t>The SI will be responsible for the implementation of the system, including design, development, testing and installation. Although the DB Entity will be responsible for completing the DB Installation Work, which includes installation work at MBTA stations, the SI will be responsible for retail and vehicle installations. The SI is also required to oversee and monitor the DB Installation </a:t>
            </a:r>
            <a:r>
              <a:rPr lang="en-US" dirty="0" smtClean="0"/>
              <a:t>Work.</a:t>
            </a:r>
          </a:p>
          <a:p>
            <a:pPr marL="68577" lvl="1" indent="-68577">
              <a:spcBef>
                <a:spcPts val="900"/>
              </a:spcBef>
              <a:spcAft>
                <a:spcPts val="150"/>
              </a:spcAft>
              <a:buSzPct val="100000"/>
              <a:buFont typeface="Calibri" panose="020F0502020204030204" pitchFamily="34" charset="0"/>
              <a:buChar char=" "/>
            </a:pPr>
            <a:r>
              <a:rPr lang="en-US" sz="1800" dirty="0" smtClean="0">
                <a:solidFill>
                  <a:prstClr val="black"/>
                </a:solidFill>
              </a:rPr>
              <a:t>DB Plans and Specifications</a:t>
            </a:r>
            <a:endParaRPr lang="en-US" sz="1100" dirty="0" smtClean="0">
              <a:solidFill>
                <a:prstClr val="black"/>
              </a:solidFill>
            </a:endParaRPr>
          </a:p>
          <a:p>
            <a:pPr marL="68577" lvl="1" indent="-68577">
              <a:spcBef>
                <a:spcPts val="900"/>
              </a:spcBef>
              <a:spcAft>
                <a:spcPts val="150"/>
              </a:spcAft>
              <a:buSzPct val="100000"/>
              <a:buFont typeface="Calibri" panose="020F0502020204030204" pitchFamily="34" charset="0"/>
              <a:buChar char=" "/>
            </a:pPr>
            <a:r>
              <a:rPr lang="en-US" dirty="0"/>
              <a:t>The SI must develop plans and specifications for the performance of the DB Installation Work. Such plans and specifications will be implemented by the DB Entity</a:t>
            </a:r>
            <a:r>
              <a:rPr lang="en-US" dirty="0" smtClean="0"/>
              <a:t>.</a:t>
            </a:r>
          </a:p>
          <a:p>
            <a:pPr marL="68577" lvl="1" indent="-68577">
              <a:spcBef>
                <a:spcPts val="900"/>
              </a:spcBef>
              <a:spcAft>
                <a:spcPts val="150"/>
              </a:spcAft>
              <a:buSzPct val="100000"/>
              <a:buFont typeface="Calibri" panose="020F0502020204030204" pitchFamily="34" charset="0"/>
              <a:buChar char=" "/>
            </a:pPr>
            <a:r>
              <a:rPr lang="en-US" sz="2000" dirty="0" smtClean="0">
                <a:solidFill>
                  <a:prstClr val="black"/>
                </a:solidFill>
              </a:rPr>
              <a:t>Devices</a:t>
            </a:r>
            <a:endParaRPr lang="en-US" sz="2000" dirty="0">
              <a:solidFill>
                <a:prstClr val="black"/>
              </a:solidFill>
            </a:endParaRPr>
          </a:p>
          <a:p>
            <a:pPr marL="68577" lvl="1" indent="-68577">
              <a:spcBef>
                <a:spcPts val="900"/>
              </a:spcBef>
              <a:spcAft>
                <a:spcPts val="150"/>
              </a:spcAft>
              <a:buSzPct val="100000"/>
              <a:buFont typeface="Calibri" panose="020F0502020204030204" pitchFamily="34" charset="0"/>
              <a:buChar char=" "/>
            </a:pPr>
            <a:r>
              <a:rPr lang="en-US" dirty="0"/>
              <a:t>The SI must provide the hardware to read media and control access to transportation services. This includes: gates, fare vending machines, validators, and inspection devices.</a:t>
            </a:r>
            <a:r>
              <a:rPr lang="en-US" dirty="0">
                <a:solidFill>
                  <a:prstClr val="black"/>
                </a:solidFill>
              </a:rPr>
              <a:t> </a:t>
            </a:r>
          </a:p>
          <a:p>
            <a:pPr marL="68577" lvl="1" indent="-68577">
              <a:spcBef>
                <a:spcPts val="900"/>
              </a:spcBef>
              <a:spcAft>
                <a:spcPts val="150"/>
              </a:spcAft>
              <a:buSzPct val="100000"/>
              <a:buFont typeface="Calibri" panose="020F0502020204030204" pitchFamily="34" charset="0"/>
              <a:buChar char=" "/>
            </a:pPr>
            <a:r>
              <a:rPr lang="en-US" sz="2000" dirty="0">
                <a:solidFill>
                  <a:prstClr val="black"/>
                </a:solidFill>
              </a:rPr>
              <a:t>Readers</a:t>
            </a:r>
          </a:p>
          <a:p>
            <a:pPr marL="68577" lvl="1" indent="-68577">
              <a:spcBef>
                <a:spcPts val="900"/>
              </a:spcBef>
              <a:spcAft>
                <a:spcPts val="150"/>
              </a:spcAft>
              <a:buSzPct val="100000"/>
              <a:buFont typeface="Calibri" panose="020F0502020204030204" pitchFamily="34" charset="0"/>
              <a:buChar char=" "/>
            </a:pPr>
            <a:r>
              <a:rPr lang="en-US" dirty="0"/>
              <a:t>The SI must provide readers within each device to receive and process taps and make standalone readers available for purchase to support future expansion to other transportation service providers. </a:t>
            </a:r>
            <a:endParaRPr lang="en-US" dirty="0">
              <a:solidFill>
                <a:prstClr val="black"/>
              </a:solidFill>
            </a:endParaRPr>
          </a:p>
          <a:p>
            <a:pPr marL="68577" lvl="1" indent="-68577">
              <a:spcBef>
                <a:spcPts val="900"/>
              </a:spcBef>
              <a:spcAft>
                <a:spcPts val="150"/>
              </a:spcAft>
              <a:buSzPct val="100000"/>
              <a:buFont typeface="Calibri" panose="020F0502020204030204" pitchFamily="34" charset="0"/>
              <a:buChar char=" "/>
            </a:pPr>
            <a:r>
              <a:rPr lang="en-US" sz="2000" dirty="0">
                <a:solidFill>
                  <a:prstClr val="black"/>
                </a:solidFill>
              </a:rPr>
              <a:t>Fare Card and Order Fulfillment</a:t>
            </a:r>
          </a:p>
          <a:p>
            <a:pPr marL="68577" lvl="1" indent="-68577">
              <a:spcBef>
                <a:spcPts val="900"/>
              </a:spcBef>
              <a:spcAft>
                <a:spcPts val="150"/>
              </a:spcAft>
              <a:buSzPct val="100000"/>
              <a:buFont typeface="Calibri" panose="020F0502020204030204" pitchFamily="34" charset="0"/>
              <a:buChar char=" "/>
            </a:pPr>
            <a:r>
              <a:rPr lang="en-US" dirty="0">
                <a:solidFill>
                  <a:prstClr val="black"/>
                </a:solidFill>
              </a:rPr>
              <a:t>The SI must select a card and chip for the physical fare card, develop a virtual fare card to reside on mobile devices and design the credential that authorizes fare cards for use in the system. </a:t>
            </a:r>
          </a:p>
          <a:p>
            <a:pPr marL="68577" lvl="1" indent="-68577">
              <a:spcBef>
                <a:spcPts val="900"/>
              </a:spcBef>
              <a:spcAft>
                <a:spcPts val="150"/>
              </a:spcAft>
              <a:buSzPct val="100000"/>
              <a:buFont typeface="Calibri" panose="020F0502020204030204" pitchFamily="34" charset="0"/>
              <a:buChar char=" "/>
            </a:pPr>
            <a:r>
              <a:rPr lang="en-US" dirty="0">
                <a:solidFill>
                  <a:prstClr val="black"/>
                </a:solidFill>
              </a:rPr>
              <a:t>The SI will be responsible for producing and distributing fare cards and servicing accounts. </a:t>
            </a:r>
          </a:p>
          <a:p>
            <a:pPr marL="68577" lvl="1" indent="-68577">
              <a:spcBef>
                <a:spcPts val="900"/>
              </a:spcBef>
              <a:spcAft>
                <a:spcPts val="150"/>
              </a:spcAft>
              <a:buSzPct val="100000"/>
              <a:buFont typeface="Calibri" panose="020F0502020204030204" pitchFamily="34" charset="0"/>
              <a:buChar char=" "/>
            </a:pPr>
            <a:r>
              <a:rPr lang="en-US" sz="2000" dirty="0" smtClean="0">
                <a:solidFill>
                  <a:prstClr val="black"/>
                </a:solidFill>
              </a:rPr>
              <a:t>System </a:t>
            </a:r>
            <a:r>
              <a:rPr lang="en-US" sz="2000" dirty="0">
                <a:solidFill>
                  <a:prstClr val="black"/>
                </a:solidFill>
              </a:rPr>
              <a:t>Capabilities and Information Security</a:t>
            </a:r>
          </a:p>
          <a:p>
            <a:pPr marL="68577" lvl="1" indent="-68577">
              <a:spcBef>
                <a:spcPts val="900"/>
              </a:spcBef>
              <a:spcAft>
                <a:spcPts val="150"/>
              </a:spcAft>
              <a:buSzPct val="100000"/>
              <a:buFont typeface="Calibri" panose="020F0502020204030204" pitchFamily="34" charset="0"/>
              <a:buChar char=" "/>
            </a:pPr>
            <a:r>
              <a:rPr lang="en-US" dirty="0"/>
              <a:t>The system must be capable of supporting current and future fare collection in a way that is accurate, timely, reliable, secure, and convenient.  </a:t>
            </a:r>
            <a:endParaRPr lang="en-US" dirty="0">
              <a:solidFill>
                <a:prstClr val="black"/>
              </a:solidFill>
            </a:endParaRPr>
          </a:p>
          <a:p>
            <a:pPr marL="68577" lvl="1" indent="-68577">
              <a:spcBef>
                <a:spcPts val="900"/>
              </a:spcBef>
              <a:spcAft>
                <a:spcPts val="150"/>
              </a:spcAft>
              <a:buSzPct val="100000"/>
              <a:buFont typeface="Calibri" panose="020F0502020204030204" pitchFamily="34" charset="0"/>
              <a:buChar char=" "/>
            </a:pPr>
            <a:r>
              <a:rPr lang="en-US" sz="2000" dirty="0">
                <a:solidFill>
                  <a:prstClr val="black"/>
                </a:solidFill>
              </a:rPr>
              <a:t>Quantity Standards and Retail</a:t>
            </a:r>
          </a:p>
          <a:p>
            <a:pPr marL="68577" lvl="1" indent="-68577">
              <a:spcBef>
                <a:spcPts val="900"/>
              </a:spcBef>
              <a:spcAft>
                <a:spcPts val="150"/>
              </a:spcAft>
              <a:buSzPct val="100000"/>
              <a:buFont typeface="Calibri" panose="020F0502020204030204" pitchFamily="34" charset="0"/>
              <a:buChar char=" "/>
            </a:pPr>
            <a:r>
              <a:rPr lang="en-US" dirty="0"/>
              <a:t>The SI must calculate and provide the required number of devices at stations, on vehicles and at bus stops. Additional points of sale must also be made available through retail locations or device installations.</a:t>
            </a:r>
            <a:r>
              <a:rPr lang="en-US" dirty="0">
                <a:solidFill>
                  <a:prstClr val="black"/>
                </a:solidFill>
              </a:rPr>
              <a:t> </a:t>
            </a:r>
          </a:p>
          <a:p>
            <a:pPr marL="68577" lvl="1" indent="-68577">
              <a:spcBef>
                <a:spcPts val="900"/>
              </a:spcBef>
              <a:spcAft>
                <a:spcPts val="150"/>
              </a:spcAft>
              <a:buSzPct val="100000"/>
              <a:buFont typeface="Calibri" panose="020F0502020204030204" pitchFamily="34" charset="0"/>
              <a:buChar char=" "/>
            </a:pPr>
            <a:r>
              <a:rPr lang="en-US" sz="2000" dirty="0">
                <a:solidFill>
                  <a:prstClr val="black"/>
                </a:solidFill>
              </a:rPr>
              <a:t>Privacy</a:t>
            </a:r>
          </a:p>
          <a:p>
            <a:pPr marL="68577" lvl="1" indent="-68577">
              <a:spcBef>
                <a:spcPts val="900"/>
              </a:spcBef>
              <a:spcAft>
                <a:spcPts val="150"/>
              </a:spcAft>
              <a:buSzPct val="100000"/>
              <a:buFont typeface="Calibri" panose="020F0502020204030204" pitchFamily="34" charset="0"/>
              <a:buChar char=" "/>
            </a:pPr>
            <a:r>
              <a:rPr lang="en-US" dirty="0"/>
              <a:t>The SI must comply with privacy laws and take additional measures to ensure the security, confidentiality and integrity of personal information and system data.</a:t>
            </a:r>
            <a:endParaRPr lang="en-US" dirty="0">
              <a:solidFill>
                <a:prstClr val="black"/>
              </a:solidFill>
            </a:endParaRPr>
          </a:p>
          <a:p>
            <a:pPr marL="68577" lvl="1" indent="-68577">
              <a:spcBef>
                <a:spcPts val="900"/>
              </a:spcBef>
              <a:spcAft>
                <a:spcPts val="150"/>
              </a:spcAft>
              <a:buSzPct val="100000"/>
              <a:buFont typeface="Calibri" panose="020F0502020204030204" pitchFamily="34" charset="0"/>
              <a:buChar char=" "/>
            </a:pPr>
            <a:r>
              <a:rPr lang="en-US" sz="2000" dirty="0">
                <a:solidFill>
                  <a:prstClr val="black"/>
                </a:solidFill>
              </a:rPr>
              <a:t>Application Programming Interfaces (APIs)</a:t>
            </a:r>
          </a:p>
          <a:p>
            <a:pPr marL="68577" lvl="1" indent="-68577">
              <a:spcBef>
                <a:spcPts val="900"/>
              </a:spcBef>
              <a:spcAft>
                <a:spcPts val="150"/>
              </a:spcAft>
              <a:buSzPct val="100000"/>
              <a:buFont typeface="Calibri" panose="020F0502020204030204" pitchFamily="34" charset="0"/>
              <a:buChar char=" "/>
            </a:pPr>
            <a:r>
              <a:rPr lang="en-US" dirty="0"/>
              <a:t>The APIs will enable current and future partners to connect and integrate with the system. </a:t>
            </a:r>
          </a:p>
        </p:txBody>
      </p:sp>
      <p:sp>
        <p:nvSpPr>
          <p:cNvPr id="7" name="Footer Placeholder 2"/>
          <p:cNvSpPr>
            <a:spLocks noGrp="1"/>
          </p:cNvSpPr>
          <p:nvPr>
            <p:ph type="ftr" sz="quarter" idx="3"/>
          </p:nvPr>
        </p:nvSpPr>
        <p:spPr>
          <a:xfrm>
            <a:off x="230663" y="6459794"/>
            <a:ext cx="3617103" cy="365125"/>
          </a:xfrm>
        </p:spPr>
        <p:txBody>
          <a:bodyPr/>
          <a:lstStyle/>
          <a:p>
            <a:r>
              <a:rPr lang="en-US" smtClean="0"/>
              <a:t>AFC 2.0:  Procurement Update</a:t>
            </a:r>
            <a:endParaRPr lang="en-US" dirty="0" smtClean="0"/>
          </a:p>
        </p:txBody>
      </p:sp>
    </p:spTree>
    <p:extLst>
      <p:ext uri="{BB962C8B-B14F-4D97-AF65-F5344CB8AC3E}">
        <p14:creationId xmlns:p14="http://schemas.microsoft.com/office/powerpoint/2010/main" xmlns="" val="5220206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Accessible </a:t>
            </a:r>
            <a:r>
              <a:rPr lang="en-US" sz="4000" dirty="0" smtClean="0"/>
              <a:t>Device </a:t>
            </a:r>
            <a:r>
              <a:rPr lang="en-US" sz="4000" dirty="0"/>
              <a:t>D</a:t>
            </a:r>
            <a:r>
              <a:rPr lang="en-US" sz="4000" dirty="0" smtClean="0"/>
              <a:t>esign</a:t>
            </a:r>
            <a:endParaRPr lang="en-US" sz="4000" dirty="0"/>
          </a:p>
        </p:txBody>
      </p:sp>
      <p:sp>
        <p:nvSpPr>
          <p:cNvPr id="5" name="Footer Placeholder 4"/>
          <p:cNvSpPr>
            <a:spLocks noGrp="1"/>
          </p:cNvSpPr>
          <p:nvPr>
            <p:ph type="ftr" sz="quarter" idx="3"/>
          </p:nvPr>
        </p:nvSpPr>
        <p:spPr/>
        <p:txBody>
          <a:bodyPr/>
          <a:lstStyle/>
          <a:p>
            <a:r>
              <a:rPr lang="en-US" smtClean="0"/>
              <a:t>AFC 2.0:  Procurement Update</a:t>
            </a:r>
            <a:endParaRPr lang="en-US" dirty="0"/>
          </a:p>
        </p:txBody>
      </p:sp>
      <p:sp>
        <p:nvSpPr>
          <p:cNvPr id="6" name="Slide Number Placeholder 5"/>
          <p:cNvSpPr>
            <a:spLocks noGrp="1"/>
          </p:cNvSpPr>
          <p:nvPr>
            <p:ph type="sldNum" sz="quarter" idx="4"/>
          </p:nvPr>
        </p:nvSpPr>
        <p:spPr/>
        <p:txBody>
          <a:bodyPr/>
          <a:lstStyle/>
          <a:p>
            <a:fld id="{186775C4-FF83-4AA7-9695-AAC1C0A4B08C}" type="slidenum">
              <a:rPr lang="en-US" smtClean="0"/>
              <a:pPr/>
              <a:t>16</a:t>
            </a:fld>
            <a:endParaRPr lang="en-US" dirty="0"/>
          </a:p>
        </p:txBody>
      </p:sp>
      <p:sp>
        <p:nvSpPr>
          <p:cNvPr id="3" name="Content Placeholder 2"/>
          <p:cNvSpPr>
            <a:spLocks noGrp="1"/>
          </p:cNvSpPr>
          <p:nvPr>
            <p:ph type="body" idx="10"/>
          </p:nvPr>
        </p:nvSpPr>
        <p:spPr>
          <a:xfrm>
            <a:off x="205740" y="881744"/>
            <a:ext cx="8743950" cy="375556"/>
          </a:xfrm>
          <a:prstGeom prst="rect">
            <a:avLst/>
          </a:prstGeom>
        </p:spPr>
        <p:txBody>
          <a:bodyPr>
            <a:normAutofit fontScale="92500"/>
          </a:bodyPr>
          <a:lstStyle/>
          <a:p>
            <a:r>
              <a:rPr lang="en-US" dirty="0" smtClean="0"/>
              <a:t>All </a:t>
            </a:r>
            <a:r>
              <a:rPr lang="en-US" dirty="0"/>
              <a:t>customer-facing System elements must provide equal access for </a:t>
            </a:r>
            <a:r>
              <a:rPr lang="en-US" dirty="0" smtClean="0"/>
              <a:t>people </a:t>
            </a:r>
            <a:r>
              <a:rPr lang="en-US" dirty="0"/>
              <a:t>with disabilities</a:t>
            </a:r>
            <a:r>
              <a:rPr lang="en-US" dirty="0" smtClean="0"/>
              <a:t>.</a:t>
            </a:r>
            <a:endParaRPr lang="en-US" dirty="0"/>
          </a:p>
        </p:txBody>
      </p:sp>
      <p:sp>
        <p:nvSpPr>
          <p:cNvPr id="7" name="Content Placeholder 6"/>
          <p:cNvSpPr txBox="1">
            <a:spLocks/>
          </p:cNvSpPr>
          <p:nvPr/>
        </p:nvSpPr>
        <p:spPr>
          <a:xfrm>
            <a:off x="461554" y="1325228"/>
            <a:ext cx="3941236" cy="3325149"/>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1800" dirty="0" smtClean="0"/>
              <a:t>System </a:t>
            </a:r>
            <a:r>
              <a:rPr lang="en-US" sz="1800" dirty="0"/>
              <a:t>must comply with all applicable accessibility laws </a:t>
            </a:r>
          </a:p>
          <a:p>
            <a:pPr lvl="1"/>
            <a:r>
              <a:rPr lang="en-US" dirty="0" smtClean="0"/>
              <a:t>These laws govern system design, device design, and device placement</a:t>
            </a:r>
          </a:p>
          <a:p>
            <a:pPr lvl="1"/>
            <a:r>
              <a:rPr lang="en-US" dirty="0" smtClean="0"/>
              <a:t>Retail locations must meet key accessibility criteria</a:t>
            </a:r>
          </a:p>
          <a:p>
            <a:pPr lvl="1"/>
            <a:r>
              <a:rPr lang="en-US" dirty="0" smtClean="0"/>
              <a:t>Website </a:t>
            </a:r>
            <a:r>
              <a:rPr lang="en-US" dirty="0"/>
              <a:t>and mobile app must meet guidelines for digital accessibility </a:t>
            </a:r>
            <a:endParaRPr lang="en-US" dirty="0" smtClean="0"/>
          </a:p>
          <a:p>
            <a:pPr lvl="1"/>
            <a:r>
              <a:rPr lang="en-US" dirty="0" smtClean="0"/>
              <a:t>Language support</a:t>
            </a:r>
          </a:p>
          <a:p>
            <a:pPr lvl="2"/>
            <a:r>
              <a:rPr lang="en-US" sz="1800" dirty="0" smtClean="0"/>
              <a:t>Wherever </a:t>
            </a:r>
            <a:r>
              <a:rPr lang="en-US" sz="1800" dirty="0"/>
              <a:t>possible, devices will convey information through non-verbal means </a:t>
            </a:r>
          </a:p>
          <a:p>
            <a:pPr lvl="2"/>
            <a:r>
              <a:rPr lang="en-US" sz="1800" dirty="0" smtClean="0"/>
              <a:t>Translations for customer interfaces must be </a:t>
            </a:r>
            <a:r>
              <a:rPr lang="en-US" sz="1800" dirty="0"/>
              <a:t>available in languages spoken by more than 1% of the MBTA service area </a:t>
            </a:r>
          </a:p>
          <a:p>
            <a:pPr lvl="1">
              <a:spcAft>
                <a:spcPts val="0"/>
              </a:spcAft>
            </a:pPr>
            <a:endParaRPr lang="en-US" sz="1200" dirty="0"/>
          </a:p>
        </p:txBody>
      </p:sp>
      <p:sp>
        <p:nvSpPr>
          <p:cNvPr id="9" name="Content Placeholder 6"/>
          <p:cNvSpPr txBox="1">
            <a:spLocks/>
          </p:cNvSpPr>
          <p:nvPr/>
        </p:nvSpPr>
        <p:spPr>
          <a:xfrm>
            <a:off x="4402790" y="1326754"/>
            <a:ext cx="4285546" cy="2723155"/>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2">
              <a:spcBef>
                <a:spcPts val="0"/>
              </a:spcBef>
              <a:spcAft>
                <a:spcPts val="0"/>
              </a:spcAft>
            </a:pPr>
            <a:endParaRPr lang="en-US" sz="1200" dirty="0"/>
          </a:p>
        </p:txBody>
      </p:sp>
      <p:sp>
        <p:nvSpPr>
          <p:cNvPr id="10" name="Text Placeholder 4"/>
          <p:cNvSpPr txBox="1">
            <a:spLocks/>
          </p:cNvSpPr>
          <p:nvPr/>
        </p:nvSpPr>
        <p:spPr>
          <a:xfrm>
            <a:off x="5533529" y="3056875"/>
            <a:ext cx="2818759" cy="1001486"/>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smtClean="0">
                <a:solidFill>
                  <a:schemeClr val="tx1"/>
                </a:solidFill>
                <a:latin typeface="+mn-lt"/>
              </a:rPr>
              <a:t>Accessibility is a key aspect of AFC 2.0 design, developed through extensive user testing.</a:t>
            </a:r>
            <a:endParaRPr lang="en-US" sz="1600" cap="none" spc="0" dirty="0">
              <a:solidFill>
                <a:schemeClr val="tx1"/>
              </a:solidFill>
              <a:latin typeface="+mn-lt"/>
            </a:endParaRPr>
          </a:p>
        </p:txBody>
      </p:sp>
    </p:spTree>
    <p:extLst>
      <p:ext uri="{BB962C8B-B14F-4D97-AF65-F5344CB8AC3E}">
        <p14:creationId xmlns:p14="http://schemas.microsoft.com/office/powerpoint/2010/main" xmlns="" val="386565497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bg>
      <p:bgPr>
        <a:solidFill>
          <a:schemeClr val="bg2">
            <a:alpha val="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Before You Ride</a:t>
            </a:r>
            <a:endParaRPr lang="en-US" sz="4000" dirty="0"/>
          </a:p>
        </p:txBody>
      </p:sp>
      <p:sp>
        <p:nvSpPr>
          <p:cNvPr id="2" name="Footer Placeholder 1"/>
          <p:cNvSpPr>
            <a:spLocks noGrp="1"/>
          </p:cNvSpPr>
          <p:nvPr>
            <p:ph type="ftr" sz="quarter" idx="3"/>
          </p:nvPr>
        </p:nvSpPr>
        <p:spPr/>
        <p:txBody>
          <a:bodyPr/>
          <a:lstStyle/>
          <a:p>
            <a:r>
              <a:rPr lang="en-US" smtClean="0"/>
              <a:t>AFC 2.0:  Procurement Update</a:t>
            </a:r>
            <a:endParaRPr lang="en-US" dirty="0"/>
          </a:p>
        </p:txBody>
      </p:sp>
      <p:sp>
        <p:nvSpPr>
          <p:cNvPr id="3" name="Slide Number Placeholder 2"/>
          <p:cNvSpPr>
            <a:spLocks noGrp="1"/>
          </p:cNvSpPr>
          <p:nvPr>
            <p:ph type="sldNum" sz="quarter" idx="4"/>
          </p:nvPr>
        </p:nvSpPr>
        <p:spPr/>
        <p:txBody>
          <a:bodyPr/>
          <a:lstStyle/>
          <a:p>
            <a:fld id="{186775C4-FF83-4AA7-9695-AAC1C0A4B08C}" type="slidenum">
              <a:rPr lang="en-US" smtClean="0"/>
              <a:pPr/>
              <a:t>17</a:t>
            </a:fld>
            <a:endParaRPr lang="en-US" dirty="0"/>
          </a:p>
        </p:txBody>
      </p:sp>
      <p:sp>
        <p:nvSpPr>
          <p:cNvPr id="6" name="Text Placeholder 5"/>
          <p:cNvSpPr>
            <a:spLocks noGrp="1"/>
          </p:cNvSpPr>
          <p:nvPr>
            <p:ph type="body" idx="10"/>
          </p:nvPr>
        </p:nvSpPr>
        <p:spPr>
          <a:xfrm>
            <a:off x="205740" y="872803"/>
            <a:ext cx="8743950" cy="506963"/>
          </a:xfrm>
        </p:spPr>
        <p:txBody>
          <a:bodyPr>
            <a:normAutofit/>
          </a:bodyPr>
          <a:lstStyle/>
          <a:p>
            <a:r>
              <a:rPr lang="en-US" sz="1400" dirty="0"/>
              <a:t>The SI is responsible for providing a sufficient number of devices and point of sale (POS) locations to meet the needs of all </a:t>
            </a:r>
            <a:r>
              <a:rPr lang="en-US" sz="1400" dirty="0" smtClean="0"/>
              <a:t>users, as well as online and phone options.</a:t>
            </a:r>
            <a:endParaRPr lang="en-US" dirty="0"/>
          </a:p>
        </p:txBody>
      </p:sp>
      <p:sp>
        <p:nvSpPr>
          <p:cNvPr id="7" name="Content Placeholder 4"/>
          <p:cNvSpPr txBox="1">
            <a:spLocks/>
          </p:cNvSpPr>
          <p:nvPr/>
        </p:nvSpPr>
        <p:spPr>
          <a:xfrm>
            <a:off x="467094" y="1490251"/>
            <a:ext cx="4110621" cy="305707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1600" dirty="0" smtClean="0"/>
              <a:t>Points of Sale</a:t>
            </a:r>
            <a:endParaRPr lang="en-US" sz="1600" dirty="0"/>
          </a:p>
          <a:p>
            <a:pPr lvl="1"/>
            <a:r>
              <a:rPr lang="en-US" sz="1600" dirty="0"/>
              <a:t>Full-service FVMs are required to dispense standard fare cards, making these much more widely available than in the current system</a:t>
            </a:r>
          </a:p>
          <a:p>
            <a:pPr lvl="1"/>
            <a:r>
              <a:rPr lang="en-US" sz="1600" dirty="0"/>
              <a:t>The SI is responsible for meeting a “coverage principle” so that a physical point of sale is within a close walking distance of most users. </a:t>
            </a:r>
          </a:p>
          <a:p>
            <a:pPr lvl="2"/>
            <a:r>
              <a:rPr lang="en-US" sz="1600" dirty="0"/>
              <a:t>95% of trips will be within 1,000 feet of a location that accepts cash at one end or the other of the trip, and</a:t>
            </a:r>
          </a:p>
          <a:p>
            <a:pPr lvl="2"/>
            <a:r>
              <a:rPr lang="en-US" sz="1600" dirty="0"/>
              <a:t>98% must be within 2,000 feet at one end or the other.</a:t>
            </a:r>
          </a:p>
          <a:p>
            <a:pPr lvl="1"/>
            <a:r>
              <a:rPr lang="en-US" sz="1600" dirty="0"/>
              <a:t>All physical points of sale must accept cash</a:t>
            </a:r>
          </a:p>
          <a:p>
            <a:pPr lvl="1"/>
            <a:r>
              <a:rPr lang="en-US" sz="1600" dirty="0"/>
              <a:t>The proposals must include a description of a method of conveying information about the nearest POS for users with and without a smart phone</a:t>
            </a:r>
          </a:p>
          <a:p>
            <a:pPr marL="0" indent="-182880">
              <a:buNone/>
            </a:pPr>
            <a:endParaRPr lang="en-US" sz="1200" dirty="0"/>
          </a:p>
        </p:txBody>
      </p:sp>
      <p:sp>
        <p:nvSpPr>
          <p:cNvPr id="11" name="Content Placeholder 6"/>
          <p:cNvSpPr txBox="1">
            <a:spLocks/>
          </p:cNvSpPr>
          <p:nvPr/>
        </p:nvSpPr>
        <p:spPr>
          <a:xfrm>
            <a:off x="4577715" y="1490252"/>
            <a:ext cx="4133579" cy="470099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endParaRPr lang="en-US" sz="1200" dirty="0"/>
          </a:p>
          <a:p>
            <a:pPr lvl="1">
              <a:spcAft>
                <a:spcPts val="0"/>
              </a:spcAft>
            </a:pPr>
            <a:endParaRPr lang="en-US" sz="1200" dirty="0"/>
          </a:p>
          <a:p>
            <a:pPr marL="150869" lvl="1" indent="0">
              <a:buNone/>
            </a:pPr>
            <a:endParaRPr lang="en-US" sz="1600" dirty="0"/>
          </a:p>
        </p:txBody>
      </p:sp>
      <p:sp>
        <p:nvSpPr>
          <p:cNvPr id="10" name="Text Placeholder 4"/>
          <p:cNvSpPr txBox="1">
            <a:spLocks/>
          </p:cNvSpPr>
          <p:nvPr/>
        </p:nvSpPr>
        <p:spPr>
          <a:xfrm>
            <a:off x="4883138" y="2666513"/>
            <a:ext cx="3522731" cy="1174238"/>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a:solidFill>
                  <a:schemeClr val="tx1"/>
                </a:solidFill>
                <a:latin typeface="+mn-lt"/>
              </a:rPr>
              <a:t>Removing cash from on board buses is paired with an expansion of reload options to </a:t>
            </a:r>
            <a:r>
              <a:rPr lang="en-US" sz="1600" cap="none" spc="0" dirty="0" smtClean="0">
                <a:solidFill>
                  <a:schemeClr val="tx1"/>
                </a:solidFill>
                <a:latin typeface="+mn-lt"/>
              </a:rPr>
              <a:t>improve </a:t>
            </a:r>
            <a:r>
              <a:rPr lang="en-US" sz="1600" cap="none" spc="0" dirty="0">
                <a:solidFill>
                  <a:schemeClr val="tx1"/>
                </a:solidFill>
                <a:latin typeface="+mn-lt"/>
              </a:rPr>
              <a:t>access for the unbanked or underbanked.</a:t>
            </a:r>
          </a:p>
        </p:txBody>
      </p:sp>
    </p:spTree>
    <p:extLst>
      <p:ext uri="{BB962C8B-B14F-4D97-AF65-F5344CB8AC3E}">
        <p14:creationId xmlns:p14="http://schemas.microsoft.com/office/powerpoint/2010/main" xmlns="" val="146374705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Overview</a:t>
            </a:r>
            <a:endParaRPr lang="en-US" sz="4000" dirty="0"/>
          </a:p>
        </p:txBody>
      </p:sp>
      <p:sp>
        <p:nvSpPr>
          <p:cNvPr id="3" name="Footer Placeholder 2"/>
          <p:cNvSpPr>
            <a:spLocks noGrp="1"/>
          </p:cNvSpPr>
          <p:nvPr>
            <p:ph type="ftr" sz="quarter" idx="3"/>
          </p:nvPr>
        </p:nvSpPr>
        <p:spPr/>
        <p:txBody>
          <a:bodyPr/>
          <a:lstStyle/>
          <a:p>
            <a:r>
              <a:rPr lang="en-US" dirty="0" smtClean="0"/>
              <a:t>AFC 2.0:  Procurement Update</a:t>
            </a:r>
          </a:p>
        </p:txBody>
      </p:sp>
      <p:sp>
        <p:nvSpPr>
          <p:cNvPr id="4" name="Slide Number Placeholder 3"/>
          <p:cNvSpPr>
            <a:spLocks noGrp="1"/>
          </p:cNvSpPr>
          <p:nvPr>
            <p:ph type="sldNum" sz="quarter" idx="4"/>
          </p:nvPr>
        </p:nvSpPr>
        <p:spPr/>
        <p:txBody>
          <a:bodyPr/>
          <a:lstStyle/>
          <a:p>
            <a:fld id="{186775C4-FF83-4AA7-9695-AAC1C0A4B08C}" type="slidenum">
              <a:rPr lang="en-US" smtClean="0"/>
              <a:pPr/>
              <a:t>2</a:t>
            </a:fld>
            <a:endParaRPr lang="en-US" dirty="0"/>
          </a:p>
        </p:txBody>
      </p:sp>
      <p:sp>
        <p:nvSpPr>
          <p:cNvPr id="6" name="Content Placeholder 6"/>
          <p:cNvSpPr txBox="1">
            <a:spLocks/>
          </p:cNvSpPr>
          <p:nvPr/>
        </p:nvSpPr>
        <p:spPr>
          <a:xfrm>
            <a:off x="353899" y="1246129"/>
            <a:ext cx="8334437" cy="4998260"/>
          </a:xfrm>
          <a:prstGeom prst="rect">
            <a:avLst/>
          </a:prstGeom>
        </p:spPr>
        <p:txBody>
          <a:bodyPr numCol="2"/>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a:t>Review the scope of the project</a:t>
            </a:r>
          </a:p>
          <a:p>
            <a:pPr marL="0" indent="0">
              <a:buNone/>
            </a:pPr>
            <a:endParaRPr lang="en-US" dirty="0" smtClean="0"/>
          </a:p>
          <a:p>
            <a:pPr marL="0" indent="0">
              <a:buNone/>
            </a:pPr>
            <a:r>
              <a:rPr lang="en-US" dirty="0" smtClean="0"/>
              <a:t>Identify </a:t>
            </a:r>
            <a:r>
              <a:rPr lang="en-US" dirty="0"/>
              <a:t>specific requirements that address MBTA’s goals and create these project benefits</a:t>
            </a:r>
          </a:p>
          <a:p>
            <a:pPr lvl="1"/>
            <a:r>
              <a:rPr lang="en-US" sz="1600" dirty="0" smtClean="0"/>
              <a:t>Improved rider experience</a:t>
            </a:r>
          </a:p>
          <a:p>
            <a:pPr lvl="2"/>
            <a:r>
              <a:rPr lang="en-US" sz="1600" dirty="0"/>
              <a:t>More ways to pay</a:t>
            </a:r>
          </a:p>
          <a:p>
            <a:pPr lvl="2"/>
            <a:r>
              <a:rPr lang="en-US" sz="1600" dirty="0"/>
              <a:t>More ways to </a:t>
            </a:r>
            <a:r>
              <a:rPr lang="en-US" sz="1600" dirty="0" smtClean="0"/>
              <a:t>top up</a:t>
            </a:r>
            <a:endParaRPr lang="en-US" sz="1600" dirty="0"/>
          </a:p>
          <a:p>
            <a:pPr lvl="1"/>
            <a:r>
              <a:rPr lang="en-US" sz="1600" dirty="0" smtClean="0"/>
              <a:t>Accessibility improvements</a:t>
            </a:r>
          </a:p>
          <a:p>
            <a:pPr lvl="1"/>
            <a:r>
              <a:rPr lang="en-US" sz="1600" dirty="0" smtClean="0"/>
              <a:t>No cash on board</a:t>
            </a:r>
          </a:p>
          <a:p>
            <a:pPr lvl="1"/>
            <a:r>
              <a:rPr lang="en-US" sz="1600" dirty="0" smtClean="0"/>
              <a:t>All door boarding</a:t>
            </a:r>
            <a:endParaRPr lang="en-US" sz="1600" dirty="0"/>
          </a:p>
        </p:txBody>
      </p:sp>
    </p:spTree>
    <p:extLst>
      <p:ext uri="{BB962C8B-B14F-4D97-AF65-F5344CB8AC3E}">
        <p14:creationId xmlns:p14="http://schemas.microsoft.com/office/powerpoint/2010/main" xmlns="" val="2169340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Procurement Update </a:t>
            </a:r>
            <a:endParaRPr lang="en-US" sz="4000" dirty="0"/>
          </a:p>
        </p:txBody>
      </p:sp>
      <p:sp>
        <p:nvSpPr>
          <p:cNvPr id="3" name="Footer Placeholder 2"/>
          <p:cNvSpPr>
            <a:spLocks noGrp="1"/>
          </p:cNvSpPr>
          <p:nvPr>
            <p:ph type="ftr" sz="quarter" idx="3"/>
          </p:nvPr>
        </p:nvSpPr>
        <p:spPr/>
        <p:txBody>
          <a:bodyPr/>
          <a:lstStyle/>
          <a:p>
            <a:r>
              <a:rPr lang="en-US" dirty="0" smtClean="0"/>
              <a:t>AFC 2.0:  Procurement Update</a:t>
            </a:r>
          </a:p>
        </p:txBody>
      </p:sp>
      <p:sp>
        <p:nvSpPr>
          <p:cNvPr id="4" name="Slide Number Placeholder 3"/>
          <p:cNvSpPr>
            <a:spLocks noGrp="1"/>
          </p:cNvSpPr>
          <p:nvPr>
            <p:ph type="sldNum" sz="quarter" idx="4"/>
          </p:nvPr>
        </p:nvSpPr>
        <p:spPr/>
        <p:txBody>
          <a:bodyPr/>
          <a:lstStyle/>
          <a:p>
            <a:fld id="{186775C4-FF83-4AA7-9695-AAC1C0A4B08C}" type="slidenum">
              <a:rPr lang="en-US" smtClean="0"/>
              <a:pPr/>
              <a:t>3</a:t>
            </a:fld>
            <a:endParaRPr lang="en-US" dirty="0"/>
          </a:p>
        </p:txBody>
      </p:sp>
      <p:sp>
        <p:nvSpPr>
          <p:cNvPr id="6" name="Content Placeholder 6"/>
          <p:cNvSpPr txBox="1">
            <a:spLocks/>
          </p:cNvSpPr>
          <p:nvPr/>
        </p:nvSpPr>
        <p:spPr>
          <a:xfrm>
            <a:off x="353899" y="1246129"/>
            <a:ext cx="8334437" cy="4998260"/>
          </a:xfrm>
          <a:prstGeom prst="rect">
            <a:avLst/>
          </a:prstGeom>
        </p:spPr>
        <p:txBody>
          <a:bodyPr numCol="2"/>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r>
              <a:rPr lang="en-US" sz="1600" dirty="0" smtClean="0"/>
              <a:t>System integrator (SI) procurement underway </a:t>
            </a:r>
          </a:p>
          <a:p>
            <a:pPr lvl="2"/>
            <a:r>
              <a:rPr lang="en-US" sz="1600" dirty="0" smtClean="0"/>
              <a:t>Technical evaluation in process</a:t>
            </a:r>
          </a:p>
          <a:p>
            <a:pPr lvl="2"/>
            <a:r>
              <a:rPr lang="en-US" sz="1600" dirty="0" smtClean="0"/>
              <a:t>Financial evaluation to follow</a:t>
            </a:r>
          </a:p>
          <a:p>
            <a:pPr lvl="1"/>
            <a:r>
              <a:rPr lang="en-US" sz="1600" dirty="0" smtClean="0"/>
              <a:t>Award SI contract in late fall</a:t>
            </a:r>
          </a:p>
          <a:p>
            <a:pPr lvl="1"/>
            <a:r>
              <a:rPr lang="en-US" sz="1600" dirty="0" smtClean="0"/>
              <a:t>Early works agreement will allow specific work to begin before financial close</a:t>
            </a:r>
          </a:p>
          <a:p>
            <a:pPr lvl="1"/>
            <a:r>
              <a:rPr lang="en-US" sz="1600" dirty="0" smtClean="0"/>
              <a:t>Commercial and financial close deadline March 2018</a:t>
            </a:r>
          </a:p>
          <a:p>
            <a:pPr lvl="1"/>
            <a:r>
              <a:rPr lang="en-US" sz="1600" dirty="0"/>
              <a:t>Design-Build Entity (DB) procurement on track to award 6-8 months after SI Financial Close</a:t>
            </a:r>
          </a:p>
          <a:p>
            <a:pPr lvl="1"/>
            <a:r>
              <a:rPr lang="en-US" sz="1600" dirty="0" smtClean="0"/>
              <a:t>Revenue service commencement 2020</a:t>
            </a:r>
            <a:endParaRPr lang="en-US" sz="1600" dirty="0"/>
          </a:p>
          <a:p>
            <a:pPr marL="0" indent="0">
              <a:buNone/>
            </a:pPr>
            <a:endParaRPr lang="en-US" dirty="0" smtClean="0"/>
          </a:p>
        </p:txBody>
      </p:sp>
    </p:spTree>
    <p:extLst>
      <p:ext uri="{BB962C8B-B14F-4D97-AF65-F5344CB8AC3E}">
        <p14:creationId xmlns:p14="http://schemas.microsoft.com/office/powerpoint/2010/main" xmlns="" val="2929315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Customer Suggestions</a:t>
            </a:r>
            <a:endParaRPr lang="en-US" sz="4000" dirty="0"/>
          </a:p>
        </p:txBody>
      </p:sp>
      <p:sp>
        <p:nvSpPr>
          <p:cNvPr id="3" name="Footer Placeholder 2"/>
          <p:cNvSpPr>
            <a:spLocks noGrp="1"/>
          </p:cNvSpPr>
          <p:nvPr>
            <p:ph type="ftr" sz="quarter" idx="3"/>
          </p:nvPr>
        </p:nvSpPr>
        <p:spPr/>
        <p:txBody>
          <a:bodyPr/>
          <a:lstStyle/>
          <a:p>
            <a:r>
              <a:rPr lang="en-US" smtClean="0"/>
              <a:t>AFC 2.0:  Procurement Update</a:t>
            </a:r>
            <a:endParaRPr lang="en-US" dirty="0"/>
          </a:p>
        </p:txBody>
      </p:sp>
      <p:sp>
        <p:nvSpPr>
          <p:cNvPr id="4" name="Slide Number Placeholder 3"/>
          <p:cNvSpPr>
            <a:spLocks noGrp="1"/>
          </p:cNvSpPr>
          <p:nvPr>
            <p:ph type="sldNum" sz="quarter" idx="4"/>
          </p:nvPr>
        </p:nvSpPr>
        <p:spPr/>
        <p:txBody>
          <a:bodyPr/>
          <a:lstStyle/>
          <a:p>
            <a:fld id="{186775C4-FF83-4AA7-9695-AAC1C0A4B08C}" type="slidenum">
              <a:rPr lang="en-US" smtClean="0"/>
              <a:pPr/>
              <a:t>4</a:t>
            </a:fld>
            <a:endParaRPr lang="en-US" dirty="0"/>
          </a:p>
        </p:txBody>
      </p:sp>
      <p:sp>
        <p:nvSpPr>
          <p:cNvPr id="5" name="Text Placeholder 4"/>
          <p:cNvSpPr>
            <a:spLocks noGrp="1"/>
          </p:cNvSpPr>
          <p:nvPr>
            <p:ph type="body" idx="10"/>
          </p:nvPr>
        </p:nvSpPr>
        <p:spPr>
          <a:xfrm>
            <a:off x="151422" y="872802"/>
            <a:ext cx="8938260" cy="468318"/>
          </a:xfrm>
        </p:spPr>
        <p:txBody>
          <a:bodyPr>
            <a:noAutofit/>
          </a:bodyPr>
          <a:lstStyle/>
          <a:p>
            <a:r>
              <a:rPr lang="en-US" sz="1400" dirty="0"/>
              <a:t>On a recent </a:t>
            </a:r>
            <a:r>
              <a:rPr lang="en-US" sz="1400" dirty="0" smtClean="0"/>
              <a:t>survey, </a:t>
            </a:r>
            <a:r>
              <a:rPr lang="en-US" sz="1400" dirty="0"/>
              <a:t>the MBTA asked for customer suggestions on how to improve fare </a:t>
            </a:r>
            <a:r>
              <a:rPr lang="en-US" sz="1400" dirty="0" smtClean="0"/>
              <a:t>collection: </a:t>
            </a:r>
            <a:r>
              <a:rPr lang="en-US" sz="1400" dirty="0"/>
              <a:t>44% of the almost 800 comments will be </a:t>
            </a:r>
            <a:r>
              <a:rPr lang="en-US" sz="1400" dirty="0" smtClean="0"/>
              <a:t>addressed directly </a:t>
            </a:r>
            <a:r>
              <a:rPr lang="en-US" sz="1400" dirty="0"/>
              <a:t>by </a:t>
            </a:r>
            <a:r>
              <a:rPr lang="en-US" sz="1400" dirty="0" smtClean="0"/>
              <a:t>AFC 2.0. </a:t>
            </a:r>
            <a:endParaRPr lang="en-US" sz="1400" dirty="0"/>
          </a:p>
        </p:txBody>
      </p:sp>
      <p:grpSp>
        <p:nvGrpSpPr>
          <p:cNvPr id="17" name="Group 16"/>
          <p:cNvGrpSpPr/>
          <p:nvPr/>
        </p:nvGrpSpPr>
        <p:grpSpPr>
          <a:xfrm>
            <a:off x="936194" y="1549932"/>
            <a:ext cx="7260132" cy="4449233"/>
            <a:chOff x="786588" y="1611796"/>
            <a:chExt cx="7260132" cy="4449233"/>
          </a:xfrm>
        </p:grpSpPr>
        <p:sp>
          <p:nvSpPr>
            <p:cNvPr id="8" name="Text Placeholder 4"/>
            <p:cNvSpPr txBox="1">
              <a:spLocks/>
            </p:cNvSpPr>
            <p:nvPr/>
          </p:nvSpPr>
          <p:spPr>
            <a:xfrm>
              <a:off x="786591" y="1611796"/>
              <a:ext cx="2984222" cy="756935"/>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a:solidFill>
                    <a:schemeClr val="tx1"/>
                  </a:solidFill>
                  <a:latin typeface="+mn-lt"/>
                </a:rPr>
                <a:t>“Make a single integrated way to pay for commuter rail, ferry, AND </a:t>
              </a:r>
              <a:r>
                <a:rPr lang="en-US" sz="1600" cap="none" spc="0" dirty="0" smtClean="0">
                  <a:solidFill>
                    <a:schemeClr val="tx1"/>
                  </a:solidFill>
                  <a:latin typeface="+mn-lt"/>
                </a:rPr>
                <a:t>subway/bus.”</a:t>
              </a:r>
              <a:endParaRPr lang="en-US" sz="1600" cap="none" spc="0" dirty="0">
                <a:solidFill>
                  <a:schemeClr val="tx1"/>
                </a:solidFill>
                <a:latin typeface="+mn-lt"/>
              </a:endParaRPr>
            </a:p>
          </p:txBody>
        </p:sp>
        <p:sp>
          <p:nvSpPr>
            <p:cNvPr id="10" name="Text Placeholder 4"/>
            <p:cNvSpPr txBox="1">
              <a:spLocks/>
            </p:cNvSpPr>
            <p:nvPr/>
          </p:nvSpPr>
          <p:spPr>
            <a:xfrm>
              <a:off x="786588" y="2549905"/>
              <a:ext cx="2984223" cy="1103069"/>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a:solidFill>
                    <a:schemeClr val="tx1"/>
                  </a:solidFill>
                  <a:latin typeface="+mn-lt"/>
                </a:rPr>
                <a:t>“Make it easier to reload </a:t>
              </a:r>
              <a:r>
                <a:rPr lang="en-US" sz="1600" cap="none" spc="0" dirty="0" smtClean="0">
                  <a:solidFill>
                    <a:schemeClr val="tx1"/>
                  </a:solidFill>
                  <a:latin typeface="+mn-lt"/>
                </a:rPr>
                <a:t>online…</a:t>
              </a:r>
              <a:r>
                <a:rPr lang="en-US" sz="1600" b="1" cap="none" spc="0" dirty="0" smtClean="0">
                  <a:solidFill>
                    <a:schemeClr val="tx1"/>
                  </a:solidFill>
                  <a:latin typeface="+mn-lt"/>
                </a:rPr>
                <a:t>Imagine </a:t>
              </a:r>
              <a:r>
                <a:rPr lang="en-US" sz="1600" b="1" cap="none" spc="0" dirty="0">
                  <a:solidFill>
                    <a:schemeClr val="tx1"/>
                  </a:solidFill>
                  <a:latin typeface="+mn-lt"/>
                </a:rPr>
                <a:t>how easy it would be if there was an app to add money to your </a:t>
              </a:r>
              <a:r>
                <a:rPr lang="en-US" sz="1600" b="1" cap="none" spc="0" dirty="0" smtClean="0">
                  <a:solidFill>
                    <a:schemeClr val="tx1"/>
                  </a:solidFill>
                  <a:latin typeface="+mn-lt"/>
                </a:rPr>
                <a:t>Charlie Card</a:t>
              </a:r>
              <a:r>
                <a:rPr lang="en-US" sz="1600" cap="none" spc="0" dirty="0" smtClean="0">
                  <a:solidFill>
                    <a:schemeClr val="tx1"/>
                  </a:solidFill>
                  <a:latin typeface="+mn-lt"/>
                </a:rPr>
                <a:t>.”</a:t>
              </a:r>
              <a:endParaRPr lang="en-US" sz="1600" cap="none" spc="0" dirty="0">
                <a:solidFill>
                  <a:schemeClr val="tx1"/>
                </a:solidFill>
                <a:latin typeface="+mn-lt"/>
              </a:endParaRPr>
            </a:p>
          </p:txBody>
        </p:sp>
        <p:sp>
          <p:nvSpPr>
            <p:cNvPr id="11" name="Text Placeholder 4"/>
            <p:cNvSpPr txBox="1">
              <a:spLocks/>
            </p:cNvSpPr>
            <p:nvPr/>
          </p:nvSpPr>
          <p:spPr>
            <a:xfrm>
              <a:off x="3962401" y="1611796"/>
              <a:ext cx="4084319" cy="2041178"/>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smtClean="0">
                  <a:solidFill>
                    <a:schemeClr val="tx1"/>
                  </a:solidFill>
                  <a:latin typeface="+mn-lt"/>
                </a:rPr>
                <a:t>“…make </a:t>
              </a:r>
              <a:r>
                <a:rPr lang="en-US" sz="1600" cap="none" spc="0" dirty="0">
                  <a:solidFill>
                    <a:schemeClr val="tx1"/>
                  </a:solidFill>
                  <a:latin typeface="+mn-lt"/>
                </a:rPr>
                <a:t>everyone use a </a:t>
              </a:r>
              <a:r>
                <a:rPr lang="en-US" sz="1600" cap="none" spc="0" dirty="0" smtClean="0">
                  <a:solidFill>
                    <a:schemeClr val="tx1"/>
                  </a:solidFill>
                  <a:latin typeface="+mn-lt"/>
                </a:rPr>
                <a:t>Charlie Card </a:t>
              </a:r>
              <a:r>
                <a:rPr lang="en-US" sz="1600" cap="none" spc="0" dirty="0">
                  <a:solidFill>
                    <a:schemeClr val="tx1"/>
                  </a:solidFill>
                  <a:latin typeface="+mn-lt"/>
                </a:rPr>
                <a:t>rather than tickets or </a:t>
              </a:r>
              <a:r>
                <a:rPr lang="en-US" sz="1600" cap="none" spc="0" dirty="0" smtClean="0">
                  <a:solidFill>
                    <a:schemeClr val="tx1"/>
                  </a:solidFill>
                  <a:latin typeface="+mn-lt"/>
                </a:rPr>
                <a:t>cash. </a:t>
              </a:r>
              <a:r>
                <a:rPr lang="en-US" sz="1600" cap="none" spc="0" dirty="0">
                  <a:solidFill>
                    <a:schemeClr val="tx1"/>
                  </a:solidFill>
                  <a:latin typeface="+mn-lt"/>
                </a:rPr>
                <a:t>When people get on without a card they either are let on free as it will take too long to put the money in the machine and they don't have correct change or they act like they don't understand what the driver is saying or they haven't enough on their fare ticket and the drivers let them </a:t>
              </a:r>
              <a:r>
                <a:rPr lang="en-US" sz="1600" cap="none" spc="0" dirty="0" smtClean="0">
                  <a:solidFill>
                    <a:schemeClr val="tx1"/>
                  </a:solidFill>
                  <a:latin typeface="+mn-lt"/>
                </a:rPr>
                <a:t>on.”</a:t>
              </a:r>
              <a:endParaRPr lang="en-US" sz="1600" cap="none" spc="0" dirty="0">
                <a:solidFill>
                  <a:schemeClr val="tx1"/>
                </a:solidFill>
                <a:latin typeface="+mn-lt"/>
              </a:endParaRPr>
            </a:p>
          </p:txBody>
        </p:sp>
        <p:sp>
          <p:nvSpPr>
            <p:cNvPr id="12" name="Text Placeholder 4"/>
            <p:cNvSpPr txBox="1">
              <a:spLocks/>
            </p:cNvSpPr>
            <p:nvPr/>
          </p:nvSpPr>
          <p:spPr>
            <a:xfrm>
              <a:off x="4484915" y="3801810"/>
              <a:ext cx="3561805" cy="1004420"/>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a:solidFill>
                    <a:schemeClr val="tx1"/>
                  </a:solidFill>
                  <a:latin typeface="+mn-lt"/>
                </a:rPr>
                <a:t>“Updating cards on buses is time-consuming and non-intuitive. </a:t>
              </a:r>
              <a:r>
                <a:rPr lang="en-US" sz="1600" cap="none" spc="0" dirty="0" smtClean="0">
                  <a:solidFill>
                    <a:schemeClr val="tx1"/>
                  </a:solidFill>
                  <a:latin typeface="+mn-lt"/>
                </a:rPr>
                <a:t>Riders </a:t>
              </a:r>
              <a:r>
                <a:rPr lang="en-US" sz="1600" cap="none" spc="0" dirty="0">
                  <a:solidFill>
                    <a:schemeClr val="tx1"/>
                  </a:solidFill>
                  <a:latin typeface="+mn-lt"/>
                </a:rPr>
                <a:t>should be able to pay using a credit/debit </a:t>
              </a:r>
              <a:r>
                <a:rPr lang="en-US" sz="1600" cap="none" spc="0" dirty="0" smtClean="0">
                  <a:solidFill>
                    <a:schemeClr val="tx1"/>
                  </a:solidFill>
                  <a:latin typeface="+mn-lt"/>
                </a:rPr>
                <a:t>card.”</a:t>
              </a:r>
              <a:endParaRPr lang="en-US" sz="1600" cap="none" spc="0" dirty="0">
                <a:solidFill>
                  <a:schemeClr val="tx1"/>
                </a:solidFill>
                <a:latin typeface="+mn-lt"/>
              </a:endParaRPr>
            </a:p>
          </p:txBody>
        </p:sp>
        <p:sp>
          <p:nvSpPr>
            <p:cNvPr id="13" name="Text Placeholder 4"/>
            <p:cNvSpPr txBox="1">
              <a:spLocks/>
            </p:cNvSpPr>
            <p:nvPr/>
          </p:nvSpPr>
          <p:spPr>
            <a:xfrm>
              <a:off x="786588" y="3801810"/>
              <a:ext cx="3522731" cy="874693"/>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smtClean="0">
                  <a:solidFill>
                    <a:schemeClr val="tx1"/>
                  </a:solidFill>
                  <a:latin typeface="+mn-lt"/>
                </a:rPr>
                <a:t>“Adopt </a:t>
              </a:r>
              <a:r>
                <a:rPr lang="en-US" sz="1600" cap="none" spc="0" dirty="0">
                  <a:solidFill>
                    <a:schemeClr val="tx1"/>
                  </a:solidFill>
                  <a:latin typeface="+mn-lt"/>
                </a:rPr>
                <a:t>proof of payment system for commuter rail and light rail systems. </a:t>
              </a:r>
              <a:r>
                <a:rPr lang="en-US" sz="1600" cap="none" spc="0" dirty="0" smtClean="0">
                  <a:solidFill>
                    <a:schemeClr val="tx1"/>
                  </a:solidFill>
                  <a:latin typeface="+mn-lt"/>
                </a:rPr>
                <a:t>It </a:t>
              </a:r>
              <a:r>
                <a:rPr lang="en-US" sz="1600" cap="none" spc="0" dirty="0">
                  <a:solidFill>
                    <a:schemeClr val="tx1"/>
                  </a:solidFill>
                  <a:latin typeface="+mn-lt"/>
                </a:rPr>
                <a:t>would speed boarding</a:t>
              </a:r>
              <a:r>
                <a:rPr lang="en-US" sz="1600" cap="none" spc="0" dirty="0" smtClean="0">
                  <a:solidFill>
                    <a:schemeClr val="tx1"/>
                  </a:solidFill>
                  <a:latin typeface="+mn-lt"/>
                </a:rPr>
                <a:t>.” </a:t>
              </a:r>
              <a:endParaRPr lang="en-US" sz="1600" cap="none" spc="0" dirty="0">
                <a:solidFill>
                  <a:schemeClr val="tx1"/>
                </a:solidFill>
                <a:latin typeface="+mn-lt"/>
              </a:endParaRPr>
            </a:p>
          </p:txBody>
        </p:sp>
        <p:sp>
          <p:nvSpPr>
            <p:cNvPr id="14" name="Text Placeholder 4"/>
            <p:cNvSpPr txBox="1">
              <a:spLocks/>
            </p:cNvSpPr>
            <p:nvPr/>
          </p:nvSpPr>
          <p:spPr>
            <a:xfrm>
              <a:off x="786588" y="4825339"/>
              <a:ext cx="3522731" cy="543427"/>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a:solidFill>
                    <a:schemeClr val="tx1"/>
                  </a:solidFill>
                  <a:latin typeface="+mn-lt"/>
                </a:rPr>
                <a:t>“I'd prefer not to have to pick up a new pass every month.”</a:t>
              </a:r>
            </a:p>
          </p:txBody>
        </p:sp>
        <p:sp>
          <p:nvSpPr>
            <p:cNvPr id="15" name="Text Placeholder 4"/>
            <p:cNvSpPr txBox="1">
              <a:spLocks/>
            </p:cNvSpPr>
            <p:nvPr/>
          </p:nvSpPr>
          <p:spPr>
            <a:xfrm>
              <a:off x="4484915" y="4955066"/>
              <a:ext cx="3561805" cy="1105962"/>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smtClean="0">
                  <a:solidFill>
                    <a:schemeClr val="tx1"/>
                  </a:solidFill>
                  <a:latin typeface="+mn-lt"/>
                </a:rPr>
                <a:t>“No </a:t>
              </a:r>
              <a:r>
                <a:rPr lang="en-US" sz="1600" cap="none" spc="0" dirty="0">
                  <a:solidFill>
                    <a:schemeClr val="tx1"/>
                  </a:solidFill>
                  <a:latin typeface="+mn-lt"/>
                </a:rPr>
                <a:t>one seems to know how to get a plastic </a:t>
              </a:r>
              <a:r>
                <a:rPr lang="en-US" sz="1600" cap="none" spc="0" dirty="0" smtClean="0">
                  <a:solidFill>
                    <a:schemeClr val="tx1"/>
                  </a:solidFill>
                  <a:latin typeface="+mn-lt"/>
                </a:rPr>
                <a:t>Charlie Card...</a:t>
              </a:r>
              <a:r>
                <a:rPr lang="en-US" sz="1600" b="1" cap="none" spc="0" dirty="0" smtClean="0">
                  <a:solidFill>
                    <a:schemeClr val="tx1"/>
                  </a:solidFill>
                  <a:latin typeface="+mn-lt"/>
                </a:rPr>
                <a:t>How </a:t>
              </a:r>
              <a:r>
                <a:rPr lang="en-US" sz="1600" b="1" cap="none" spc="0" dirty="0">
                  <a:solidFill>
                    <a:schemeClr val="tx1"/>
                  </a:solidFill>
                  <a:latin typeface="+mn-lt"/>
                </a:rPr>
                <a:t>about a vending machine that can provide the plastic card</a:t>
              </a:r>
              <a:r>
                <a:rPr lang="en-US" sz="1600" b="1" cap="none" spc="0" dirty="0" smtClean="0">
                  <a:solidFill>
                    <a:schemeClr val="tx1"/>
                  </a:solidFill>
                  <a:latin typeface="+mn-lt"/>
                </a:rPr>
                <a:t>?</a:t>
              </a:r>
              <a:r>
                <a:rPr lang="en-US" sz="1600" cap="none" spc="0" dirty="0" smtClean="0">
                  <a:solidFill>
                    <a:schemeClr val="tx1"/>
                  </a:solidFill>
                  <a:latin typeface="+mn-lt"/>
                </a:rPr>
                <a:t>” </a:t>
              </a:r>
              <a:endParaRPr lang="en-US" sz="1600" cap="none" spc="0" dirty="0">
                <a:solidFill>
                  <a:schemeClr val="tx1"/>
                </a:solidFill>
                <a:latin typeface="+mn-lt"/>
              </a:endParaRPr>
            </a:p>
          </p:txBody>
        </p:sp>
        <p:sp>
          <p:nvSpPr>
            <p:cNvPr id="16" name="Text Placeholder 4"/>
            <p:cNvSpPr txBox="1">
              <a:spLocks/>
            </p:cNvSpPr>
            <p:nvPr/>
          </p:nvSpPr>
          <p:spPr>
            <a:xfrm>
              <a:off x="786588" y="5517602"/>
              <a:ext cx="3522731" cy="543427"/>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1600" cap="none" spc="0" dirty="0" smtClean="0">
                  <a:solidFill>
                    <a:schemeClr val="tx1"/>
                  </a:solidFill>
                  <a:latin typeface="+mn-lt"/>
                </a:rPr>
                <a:t>“Start </a:t>
              </a:r>
              <a:r>
                <a:rPr lang="en-US" sz="1600" cap="none" spc="0" dirty="0">
                  <a:solidFill>
                    <a:schemeClr val="tx1"/>
                  </a:solidFill>
                  <a:latin typeface="+mn-lt"/>
                </a:rPr>
                <a:t>allowing users to pay via smartphone tap.”</a:t>
              </a:r>
            </a:p>
          </p:txBody>
        </p:sp>
      </p:grpSp>
    </p:spTree>
    <p:extLst>
      <p:ext uri="{BB962C8B-B14F-4D97-AF65-F5344CB8AC3E}">
        <p14:creationId xmlns:p14="http://schemas.microsoft.com/office/powerpoint/2010/main" xmlns="" val="3372362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Technical Evaluation </a:t>
            </a:r>
            <a:r>
              <a:rPr lang="en-US" sz="4000" dirty="0" smtClean="0"/>
              <a:t>Topics</a:t>
            </a:r>
            <a:endParaRPr lang="en-US" sz="4000" dirty="0"/>
          </a:p>
        </p:txBody>
      </p:sp>
      <p:sp>
        <p:nvSpPr>
          <p:cNvPr id="4" name="Slide Number Placeholder 3"/>
          <p:cNvSpPr>
            <a:spLocks noGrp="1"/>
          </p:cNvSpPr>
          <p:nvPr>
            <p:ph type="sldNum" sz="quarter" idx="4"/>
          </p:nvPr>
        </p:nvSpPr>
        <p:spPr/>
        <p:txBody>
          <a:bodyPr/>
          <a:lstStyle/>
          <a:p>
            <a:fld id="{186775C4-FF83-4AA7-9695-AAC1C0A4B08C}" type="slidenum">
              <a:rPr lang="en-US" smtClean="0"/>
              <a:pPr/>
              <a:t>5</a:t>
            </a:fld>
            <a:endParaRPr lang="en-US" dirty="0"/>
          </a:p>
        </p:txBody>
      </p:sp>
      <p:sp>
        <p:nvSpPr>
          <p:cNvPr id="6" name="Content Placeholder 5"/>
          <p:cNvSpPr>
            <a:spLocks noGrp="1"/>
          </p:cNvSpPr>
          <p:nvPr>
            <p:ph sz="half" idx="1"/>
          </p:nvPr>
        </p:nvSpPr>
        <p:spPr>
          <a:xfrm>
            <a:off x="230663" y="1117000"/>
            <a:ext cx="8719027" cy="5388983"/>
          </a:xfrm>
        </p:spPr>
        <p:txBody>
          <a:bodyPr numCol="2" spcCol="182880">
            <a:normAutofit/>
          </a:bodyPr>
          <a:lstStyle/>
          <a:p>
            <a:pPr marL="68577" lvl="1" indent="-68577">
              <a:spcBef>
                <a:spcPts val="900"/>
              </a:spcBef>
              <a:spcAft>
                <a:spcPts val="150"/>
              </a:spcAft>
              <a:buSzPct val="100000"/>
              <a:buFont typeface="Calibri" panose="020F0502020204030204" pitchFamily="34" charset="0"/>
              <a:buChar char=" "/>
            </a:pPr>
            <a:r>
              <a:rPr lang="en-US" sz="2000" dirty="0" smtClean="0">
                <a:solidFill>
                  <a:schemeClr val="tx1">
                    <a:lumMod val="75000"/>
                    <a:lumOff val="25000"/>
                  </a:schemeClr>
                </a:solidFill>
              </a:rPr>
              <a:t>General Understanding and Approach</a:t>
            </a:r>
            <a:endParaRPr lang="en-US" sz="2000" dirty="0">
              <a:solidFill>
                <a:schemeClr val="tx1">
                  <a:lumMod val="75000"/>
                  <a:lumOff val="25000"/>
                </a:schemeClr>
              </a:solidFill>
            </a:endParaRPr>
          </a:p>
          <a:p>
            <a:pPr marL="68577" lvl="1" indent="-68577">
              <a:spcBef>
                <a:spcPts val="900"/>
              </a:spcBef>
              <a:spcAft>
                <a:spcPts val="150"/>
              </a:spcAft>
              <a:buSzPct val="100000"/>
              <a:buFont typeface="Calibri" panose="020F0502020204030204" pitchFamily="34" charset="0"/>
              <a:buChar char=" "/>
            </a:pPr>
            <a:r>
              <a:rPr lang="en-US" sz="2000" dirty="0" smtClean="0">
                <a:solidFill>
                  <a:schemeClr val="tx1">
                    <a:lumMod val="75000"/>
                    <a:lumOff val="25000"/>
                  </a:schemeClr>
                </a:solidFill>
              </a:rPr>
              <a:t>Team Organization and Qualifications</a:t>
            </a:r>
            <a:endParaRPr lang="en-US" sz="2000" dirty="0">
              <a:solidFill>
                <a:schemeClr val="tx1">
                  <a:lumMod val="75000"/>
                  <a:lumOff val="25000"/>
                </a:schemeClr>
              </a:solidFill>
            </a:endParaRPr>
          </a:p>
          <a:p>
            <a:pPr marL="68577" lvl="1" indent="-68577">
              <a:spcBef>
                <a:spcPts val="900"/>
              </a:spcBef>
              <a:spcAft>
                <a:spcPts val="150"/>
              </a:spcAft>
              <a:buSzPct val="100000"/>
              <a:buFont typeface="Calibri" panose="020F0502020204030204" pitchFamily="34" charset="0"/>
              <a:buChar char=" "/>
            </a:pPr>
            <a:r>
              <a:rPr lang="en-US" sz="2000" dirty="0" smtClean="0">
                <a:solidFill>
                  <a:schemeClr val="tx1">
                    <a:lumMod val="75000"/>
                    <a:lumOff val="25000"/>
                  </a:schemeClr>
                </a:solidFill>
              </a:rPr>
              <a:t>Accessibility and Language</a:t>
            </a:r>
          </a:p>
          <a:p>
            <a:pPr marL="285750" lvl="0" indent="-285750">
              <a:lnSpc>
                <a:spcPct val="100000"/>
              </a:lnSpc>
              <a:spcBef>
                <a:spcPts val="0"/>
              </a:spcBef>
              <a:buFont typeface="Wingdings" panose="05000000000000000000" pitchFamily="2" charset="2"/>
              <a:buChar char="ü"/>
              <a:defRPr/>
            </a:pPr>
            <a:r>
              <a:rPr lang="en-US" sz="1600" dirty="0" smtClean="0">
                <a:solidFill>
                  <a:schemeClr val="tx1">
                    <a:lumMod val="75000"/>
                    <a:lumOff val="25000"/>
                  </a:schemeClr>
                </a:solidFill>
                <a:sym typeface="Wingdings" panose="05000000000000000000" pitchFamily="2" charset="2"/>
              </a:rPr>
              <a:t>Improvements to gates, FVMs, website and app functionality, and call center</a:t>
            </a:r>
            <a:endParaRPr lang="en-US" sz="1600" dirty="0">
              <a:solidFill>
                <a:schemeClr val="tx1">
                  <a:lumMod val="75000"/>
                  <a:lumOff val="25000"/>
                </a:schemeClr>
              </a:solidFill>
              <a:sym typeface="Wingdings" panose="05000000000000000000" pitchFamily="2" charset="2"/>
            </a:endParaRPr>
          </a:p>
          <a:p>
            <a:pPr marL="68577" lvl="1" indent="-68577">
              <a:spcBef>
                <a:spcPts val="900"/>
              </a:spcBef>
              <a:spcAft>
                <a:spcPts val="150"/>
              </a:spcAft>
              <a:buSzPct val="100000"/>
              <a:buFont typeface="Calibri" panose="020F0502020204030204" pitchFamily="34" charset="0"/>
              <a:buChar char=" "/>
            </a:pPr>
            <a:r>
              <a:rPr lang="en-US" sz="2000" dirty="0" smtClean="0">
                <a:solidFill>
                  <a:schemeClr val="tx1">
                    <a:lumMod val="75000"/>
                    <a:lumOff val="25000"/>
                  </a:schemeClr>
                </a:solidFill>
              </a:rPr>
              <a:t>Management, Maintenance, and Reporting</a:t>
            </a:r>
          </a:p>
          <a:p>
            <a:pPr marL="68577" lvl="1" indent="-68577">
              <a:spcBef>
                <a:spcPts val="900"/>
              </a:spcBef>
              <a:spcAft>
                <a:spcPts val="150"/>
              </a:spcAft>
              <a:buSzPct val="100000"/>
              <a:buFont typeface="Calibri" panose="020F0502020204030204" pitchFamily="34" charset="0"/>
              <a:buChar char=" "/>
            </a:pPr>
            <a:r>
              <a:rPr lang="en-US" sz="2000" dirty="0" smtClean="0">
                <a:solidFill>
                  <a:schemeClr val="tx1">
                    <a:lumMod val="75000"/>
                    <a:lumOff val="25000"/>
                  </a:schemeClr>
                </a:solidFill>
              </a:rPr>
              <a:t>Revenue Collection and Remittance</a:t>
            </a:r>
            <a:endParaRPr lang="en-US" sz="2000" dirty="0">
              <a:solidFill>
                <a:schemeClr val="tx1">
                  <a:lumMod val="75000"/>
                  <a:lumOff val="25000"/>
                </a:schemeClr>
              </a:solidFill>
            </a:endParaRPr>
          </a:p>
          <a:p>
            <a:pPr marL="68577" lvl="1" indent="-68577">
              <a:spcBef>
                <a:spcPts val="900"/>
              </a:spcBef>
              <a:spcAft>
                <a:spcPts val="150"/>
              </a:spcAft>
              <a:buSzPct val="100000"/>
              <a:buFont typeface="Calibri" panose="020F0502020204030204" pitchFamily="34" charset="0"/>
              <a:buChar char=" "/>
            </a:pPr>
            <a:r>
              <a:rPr lang="en-US" sz="2000" dirty="0" smtClean="0">
                <a:solidFill>
                  <a:schemeClr val="tx1">
                    <a:lumMod val="75000"/>
                    <a:lumOff val="25000"/>
                  </a:schemeClr>
                </a:solidFill>
              </a:rPr>
              <a:t>Implementation, Expansion, DB Oversight, and Testing</a:t>
            </a:r>
            <a:endParaRPr lang="en-US" sz="2000" dirty="0">
              <a:solidFill>
                <a:schemeClr val="tx1">
                  <a:lumMod val="75000"/>
                  <a:lumOff val="25000"/>
                </a:schemeClr>
              </a:solidFill>
            </a:endParaRPr>
          </a:p>
          <a:p>
            <a:pPr marL="68577" lvl="1" indent="-68577">
              <a:spcBef>
                <a:spcPts val="900"/>
              </a:spcBef>
              <a:spcAft>
                <a:spcPts val="150"/>
              </a:spcAft>
              <a:buSzPct val="100000"/>
              <a:buFont typeface="Calibri" panose="020F0502020204030204" pitchFamily="34" charset="0"/>
              <a:buChar char=" "/>
            </a:pPr>
            <a:r>
              <a:rPr lang="en-US" sz="2000" dirty="0" smtClean="0">
                <a:solidFill>
                  <a:schemeClr val="tx1">
                    <a:lumMod val="75000"/>
                    <a:lumOff val="25000"/>
                  </a:schemeClr>
                </a:solidFill>
              </a:rPr>
              <a:t>DB Plans and Specifications</a:t>
            </a:r>
          </a:p>
          <a:p>
            <a:pPr marL="0" lvl="1" indent="0">
              <a:spcBef>
                <a:spcPts val="900"/>
              </a:spcBef>
              <a:spcAft>
                <a:spcPts val="150"/>
              </a:spcAft>
              <a:buSzPct val="100000"/>
              <a:buNone/>
            </a:pPr>
            <a:endParaRPr lang="en-US" sz="1800" dirty="0" smtClean="0">
              <a:solidFill>
                <a:schemeClr val="tx1">
                  <a:lumMod val="75000"/>
                  <a:lumOff val="25000"/>
                </a:schemeClr>
              </a:solidFill>
            </a:endParaRPr>
          </a:p>
          <a:p>
            <a:pPr marL="68577" lvl="1" indent="-68577">
              <a:spcBef>
                <a:spcPts val="900"/>
              </a:spcBef>
              <a:spcAft>
                <a:spcPts val="150"/>
              </a:spcAft>
              <a:buSzPct val="100000"/>
              <a:buFont typeface="Calibri" panose="020F0502020204030204" pitchFamily="34" charset="0"/>
              <a:buChar char=" "/>
            </a:pPr>
            <a:endParaRPr lang="en-US" sz="1800" dirty="0">
              <a:solidFill>
                <a:schemeClr val="tx1">
                  <a:lumMod val="75000"/>
                  <a:lumOff val="25000"/>
                </a:schemeClr>
              </a:solidFill>
            </a:endParaRPr>
          </a:p>
          <a:p>
            <a:pPr marL="68577" lvl="1" indent="-68577">
              <a:spcBef>
                <a:spcPts val="900"/>
              </a:spcBef>
              <a:spcAft>
                <a:spcPts val="150"/>
              </a:spcAft>
              <a:buSzPct val="100000"/>
              <a:buFont typeface="Calibri" panose="020F0502020204030204" pitchFamily="34" charset="0"/>
              <a:buChar char=" "/>
            </a:pPr>
            <a:endParaRPr lang="en-US" sz="1800" dirty="0" smtClean="0">
              <a:solidFill>
                <a:schemeClr val="tx1">
                  <a:lumMod val="75000"/>
                  <a:lumOff val="25000"/>
                </a:schemeClr>
              </a:solidFill>
            </a:endParaRPr>
          </a:p>
          <a:p>
            <a:pPr marL="68577" lvl="1" indent="-68577">
              <a:spcBef>
                <a:spcPts val="900"/>
              </a:spcBef>
              <a:spcAft>
                <a:spcPts val="150"/>
              </a:spcAft>
              <a:buSzPct val="100000"/>
              <a:buFont typeface="Calibri" panose="020F0502020204030204" pitchFamily="34" charset="0"/>
              <a:buChar char=" "/>
            </a:pPr>
            <a:r>
              <a:rPr lang="en-US" sz="2000" dirty="0" smtClean="0">
                <a:solidFill>
                  <a:schemeClr val="tx1">
                    <a:lumMod val="75000"/>
                    <a:lumOff val="25000"/>
                  </a:schemeClr>
                </a:solidFill>
              </a:rPr>
              <a:t>Privacy</a:t>
            </a:r>
            <a:endParaRPr lang="en-US" sz="2000" dirty="0">
              <a:solidFill>
                <a:schemeClr val="tx1">
                  <a:lumMod val="75000"/>
                  <a:lumOff val="25000"/>
                </a:schemeClr>
              </a:solidFill>
            </a:endParaRPr>
          </a:p>
          <a:p>
            <a:pPr marL="68577" lvl="1" indent="-68577">
              <a:spcBef>
                <a:spcPts val="900"/>
              </a:spcBef>
              <a:spcAft>
                <a:spcPts val="150"/>
              </a:spcAft>
              <a:buSzPct val="100000"/>
              <a:buFont typeface="Calibri" panose="020F0502020204030204" pitchFamily="34" charset="0"/>
              <a:buChar char=" "/>
            </a:pPr>
            <a:r>
              <a:rPr lang="en-US" sz="2000" dirty="0">
                <a:solidFill>
                  <a:schemeClr val="tx1">
                    <a:lumMod val="75000"/>
                    <a:lumOff val="25000"/>
                  </a:schemeClr>
                </a:solidFill>
              </a:rPr>
              <a:t>Application Programming Interfaces (APIs</a:t>
            </a:r>
            <a:r>
              <a:rPr lang="en-US" sz="2000" dirty="0" smtClean="0">
                <a:solidFill>
                  <a:schemeClr val="tx1">
                    <a:lumMod val="75000"/>
                    <a:lumOff val="25000"/>
                  </a:schemeClr>
                </a:solidFill>
              </a:rPr>
              <a:t>)</a:t>
            </a:r>
            <a:endParaRPr lang="en-US" sz="2000" dirty="0">
              <a:solidFill>
                <a:schemeClr val="tx1">
                  <a:lumMod val="75000"/>
                  <a:lumOff val="25000"/>
                </a:schemeClr>
              </a:solidFill>
            </a:endParaRPr>
          </a:p>
          <a:p>
            <a:pPr marL="0" lvl="1" indent="0">
              <a:spcBef>
                <a:spcPts val="900"/>
              </a:spcBef>
              <a:spcAft>
                <a:spcPts val="150"/>
              </a:spcAft>
              <a:buSzPct val="100000"/>
              <a:buNone/>
            </a:pPr>
            <a:r>
              <a:rPr lang="en-US" sz="2000" dirty="0" smtClean="0">
                <a:solidFill>
                  <a:schemeClr val="tx1">
                    <a:lumMod val="75000"/>
                    <a:lumOff val="25000"/>
                  </a:schemeClr>
                </a:solidFill>
              </a:rPr>
              <a:t> Devices, Readers</a:t>
            </a:r>
            <a:endParaRPr lang="en-US" sz="2000" dirty="0">
              <a:solidFill>
                <a:schemeClr val="tx1">
                  <a:lumMod val="75000"/>
                  <a:lumOff val="25000"/>
                </a:schemeClr>
              </a:solidFill>
            </a:endParaRPr>
          </a:p>
          <a:p>
            <a:pPr marL="68577" lvl="1" indent="-68577">
              <a:spcBef>
                <a:spcPts val="900"/>
              </a:spcBef>
              <a:spcAft>
                <a:spcPts val="150"/>
              </a:spcAft>
              <a:buSzPct val="100000"/>
              <a:buFont typeface="Calibri" panose="020F0502020204030204" pitchFamily="34" charset="0"/>
              <a:buChar char=" "/>
            </a:pPr>
            <a:r>
              <a:rPr lang="en-US" sz="2000" dirty="0" smtClean="0">
                <a:solidFill>
                  <a:schemeClr val="tx1">
                    <a:lumMod val="75000"/>
                    <a:lumOff val="25000"/>
                  </a:schemeClr>
                </a:solidFill>
              </a:rPr>
              <a:t>Fare </a:t>
            </a:r>
            <a:r>
              <a:rPr lang="en-US" sz="2000" dirty="0">
                <a:solidFill>
                  <a:schemeClr val="tx1">
                    <a:lumMod val="75000"/>
                    <a:lumOff val="25000"/>
                  </a:schemeClr>
                </a:solidFill>
              </a:rPr>
              <a:t>Card and Order </a:t>
            </a:r>
            <a:r>
              <a:rPr lang="en-US" sz="2000" dirty="0" smtClean="0">
                <a:solidFill>
                  <a:schemeClr val="tx1">
                    <a:lumMod val="75000"/>
                    <a:lumOff val="25000"/>
                  </a:schemeClr>
                </a:solidFill>
              </a:rPr>
              <a:t>Fulfillment</a:t>
            </a:r>
          </a:p>
          <a:p>
            <a:pPr marL="68577" lvl="1" indent="-68577">
              <a:spcBef>
                <a:spcPts val="900"/>
              </a:spcBef>
              <a:spcAft>
                <a:spcPts val="150"/>
              </a:spcAft>
              <a:buSzPct val="100000"/>
              <a:buFont typeface="Calibri" panose="020F0502020204030204" pitchFamily="34" charset="0"/>
              <a:buChar char=" "/>
            </a:pPr>
            <a:r>
              <a:rPr lang="en-US" sz="2000" dirty="0" smtClean="0">
                <a:solidFill>
                  <a:schemeClr val="tx1">
                    <a:lumMod val="75000"/>
                    <a:lumOff val="25000"/>
                  </a:schemeClr>
                </a:solidFill>
              </a:rPr>
              <a:t>System </a:t>
            </a:r>
            <a:r>
              <a:rPr lang="en-US" sz="2000" dirty="0">
                <a:solidFill>
                  <a:schemeClr val="tx1">
                    <a:lumMod val="75000"/>
                    <a:lumOff val="25000"/>
                  </a:schemeClr>
                </a:solidFill>
              </a:rPr>
              <a:t>Capabilities and Information </a:t>
            </a:r>
            <a:r>
              <a:rPr lang="en-US" sz="2000" dirty="0" smtClean="0">
                <a:solidFill>
                  <a:schemeClr val="tx1">
                    <a:lumMod val="75000"/>
                    <a:lumOff val="25000"/>
                  </a:schemeClr>
                </a:solidFill>
              </a:rPr>
              <a:t>Security</a:t>
            </a:r>
          </a:p>
          <a:p>
            <a:pPr marL="68577" lvl="1" indent="-68577">
              <a:spcBef>
                <a:spcPts val="900"/>
              </a:spcBef>
              <a:spcAft>
                <a:spcPts val="150"/>
              </a:spcAft>
              <a:buSzPct val="100000"/>
              <a:buFont typeface="Calibri" panose="020F0502020204030204" pitchFamily="34" charset="0"/>
              <a:buChar char=" "/>
            </a:pPr>
            <a:r>
              <a:rPr lang="en-US" sz="2000" dirty="0" smtClean="0">
                <a:solidFill>
                  <a:schemeClr val="tx1">
                    <a:lumMod val="75000"/>
                    <a:lumOff val="25000"/>
                  </a:schemeClr>
                </a:solidFill>
              </a:rPr>
              <a:t>Quantity </a:t>
            </a:r>
            <a:r>
              <a:rPr lang="en-US" sz="2000" dirty="0">
                <a:solidFill>
                  <a:schemeClr val="tx1">
                    <a:lumMod val="75000"/>
                    <a:lumOff val="25000"/>
                  </a:schemeClr>
                </a:solidFill>
              </a:rPr>
              <a:t>Standards and </a:t>
            </a:r>
            <a:r>
              <a:rPr lang="en-US" sz="2000" dirty="0" smtClean="0">
                <a:solidFill>
                  <a:schemeClr val="tx1">
                    <a:lumMod val="75000"/>
                    <a:lumOff val="25000"/>
                  </a:schemeClr>
                </a:solidFill>
              </a:rPr>
              <a:t>Retail</a:t>
            </a:r>
          </a:p>
          <a:p>
            <a:pPr marL="285750" lvl="0" indent="-285750">
              <a:lnSpc>
                <a:spcPct val="100000"/>
              </a:lnSpc>
              <a:spcBef>
                <a:spcPts val="0"/>
              </a:spcBef>
              <a:buFont typeface="Wingdings" panose="05000000000000000000" pitchFamily="2" charset="2"/>
              <a:buChar char="ü"/>
              <a:defRPr/>
            </a:pPr>
            <a:r>
              <a:rPr lang="en-US" sz="1600" dirty="0" smtClean="0">
                <a:solidFill>
                  <a:schemeClr val="tx1">
                    <a:lumMod val="75000"/>
                    <a:lumOff val="25000"/>
                  </a:schemeClr>
                </a:solidFill>
              </a:rPr>
              <a:t>More ways to pay, purchase and reload </a:t>
            </a:r>
          </a:p>
          <a:p>
            <a:pPr marL="285750" lvl="0" indent="-285750">
              <a:lnSpc>
                <a:spcPct val="100000"/>
              </a:lnSpc>
              <a:spcBef>
                <a:spcPts val="0"/>
              </a:spcBef>
              <a:buFont typeface="Wingdings" panose="05000000000000000000" pitchFamily="2" charset="2"/>
              <a:buChar char="ü"/>
              <a:defRPr/>
            </a:pPr>
            <a:r>
              <a:rPr lang="en-US" sz="1600" dirty="0" smtClean="0">
                <a:solidFill>
                  <a:schemeClr val="tx1">
                    <a:lumMod val="75000"/>
                    <a:lumOff val="25000"/>
                  </a:schemeClr>
                </a:solidFill>
                <a:sym typeface="Wingdings" panose="05000000000000000000" pitchFamily="2" charset="2"/>
              </a:rPr>
              <a:t>Machines in more locations (including bus stops)</a:t>
            </a:r>
            <a:endParaRPr lang="en-US" sz="1600" dirty="0" smtClean="0">
              <a:solidFill>
                <a:schemeClr val="tx1">
                  <a:lumMod val="75000"/>
                  <a:lumOff val="25000"/>
                </a:schemeClr>
              </a:solidFill>
            </a:endParaRPr>
          </a:p>
          <a:p>
            <a:pPr marL="285750" lvl="0" indent="-285750">
              <a:lnSpc>
                <a:spcPct val="100000"/>
              </a:lnSpc>
              <a:spcBef>
                <a:spcPts val="0"/>
              </a:spcBef>
              <a:buFont typeface="Wingdings" panose="05000000000000000000" pitchFamily="2" charset="2"/>
              <a:buChar char="ü"/>
              <a:defRPr/>
            </a:pPr>
            <a:r>
              <a:rPr lang="en-US" sz="1600" dirty="0" smtClean="0">
                <a:solidFill>
                  <a:schemeClr val="tx1">
                    <a:lumMod val="75000"/>
                    <a:lumOff val="25000"/>
                  </a:schemeClr>
                </a:solidFill>
              </a:rPr>
              <a:t>Easier for users to manage their accounts</a:t>
            </a:r>
          </a:p>
          <a:p>
            <a:pPr marL="285750" lvl="0" indent="-285750">
              <a:lnSpc>
                <a:spcPct val="100000"/>
              </a:lnSpc>
              <a:spcBef>
                <a:spcPts val="0"/>
              </a:spcBef>
              <a:buFont typeface="Wingdings" panose="05000000000000000000" pitchFamily="2" charset="2"/>
              <a:buChar char="ü"/>
              <a:defRPr/>
            </a:pPr>
            <a:r>
              <a:rPr lang="en-US" sz="1600" dirty="0" smtClean="0">
                <a:solidFill>
                  <a:schemeClr val="tx1">
                    <a:lumMod val="75000"/>
                    <a:lumOff val="25000"/>
                  </a:schemeClr>
                </a:solidFill>
              </a:rPr>
              <a:t>Ensure equal access for all  </a:t>
            </a:r>
            <a:endParaRPr lang="en-US" sz="1600" dirty="0">
              <a:solidFill>
                <a:schemeClr val="tx1">
                  <a:lumMod val="75000"/>
                  <a:lumOff val="25000"/>
                </a:schemeClr>
              </a:solidFill>
            </a:endParaRPr>
          </a:p>
        </p:txBody>
      </p:sp>
      <p:sp>
        <p:nvSpPr>
          <p:cNvPr id="7" name="Footer Placeholder 2"/>
          <p:cNvSpPr>
            <a:spLocks noGrp="1"/>
          </p:cNvSpPr>
          <p:nvPr>
            <p:ph type="ftr" sz="quarter" idx="3"/>
          </p:nvPr>
        </p:nvSpPr>
        <p:spPr>
          <a:xfrm>
            <a:off x="230663" y="6459794"/>
            <a:ext cx="3617103" cy="365125"/>
          </a:xfrm>
        </p:spPr>
        <p:txBody>
          <a:bodyPr/>
          <a:lstStyle/>
          <a:p>
            <a:r>
              <a:rPr lang="en-US" smtClean="0"/>
              <a:t>AFC 2.0:  Procurement Update</a:t>
            </a:r>
            <a:endParaRPr lang="en-US" dirty="0" smtClean="0"/>
          </a:p>
        </p:txBody>
      </p:sp>
      <p:sp>
        <p:nvSpPr>
          <p:cNvPr id="5" name="Rectangle 4"/>
          <p:cNvSpPr/>
          <p:nvPr/>
        </p:nvSpPr>
        <p:spPr>
          <a:xfrm>
            <a:off x="320848" y="1892175"/>
            <a:ext cx="3010826" cy="389298"/>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4688774" y="3711732"/>
            <a:ext cx="3178687" cy="362327"/>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 val="1775509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Accessible </a:t>
            </a:r>
            <a:r>
              <a:rPr lang="en-US" sz="4000" dirty="0" smtClean="0"/>
              <a:t>Device </a:t>
            </a:r>
            <a:r>
              <a:rPr lang="en-US" sz="4000" dirty="0"/>
              <a:t>D</a:t>
            </a:r>
            <a:r>
              <a:rPr lang="en-US" sz="4000" dirty="0" smtClean="0"/>
              <a:t>esign</a:t>
            </a:r>
            <a:endParaRPr lang="en-US" sz="4000" dirty="0"/>
          </a:p>
        </p:txBody>
      </p:sp>
      <p:sp>
        <p:nvSpPr>
          <p:cNvPr id="5" name="Footer Placeholder 4"/>
          <p:cNvSpPr>
            <a:spLocks noGrp="1"/>
          </p:cNvSpPr>
          <p:nvPr>
            <p:ph type="ftr" sz="quarter" idx="3"/>
          </p:nvPr>
        </p:nvSpPr>
        <p:spPr/>
        <p:txBody>
          <a:bodyPr/>
          <a:lstStyle/>
          <a:p>
            <a:r>
              <a:rPr lang="en-US" smtClean="0"/>
              <a:t>AFC 2.0:  Procurement Update</a:t>
            </a:r>
            <a:endParaRPr lang="en-US" dirty="0"/>
          </a:p>
        </p:txBody>
      </p:sp>
      <p:sp>
        <p:nvSpPr>
          <p:cNvPr id="6" name="Slide Number Placeholder 5"/>
          <p:cNvSpPr>
            <a:spLocks noGrp="1"/>
          </p:cNvSpPr>
          <p:nvPr>
            <p:ph type="sldNum" sz="quarter" idx="4"/>
          </p:nvPr>
        </p:nvSpPr>
        <p:spPr/>
        <p:txBody>
          <a:bodyPr/>
          <a:lstStyle/>
          <a:p>
            <a:fld id="{186775C4-FF83-4AA7-9695-AAC1C0A4B08C}" type="slidenum">
              <a:rPr lang="en-US" smtClean="0"/>
              <a:pPr/>
              <a:t>6</a:t>
            </a:fld>
            <a:endParaRPr lang="en-US" dirty="0"/>
          </a:p>
        </p:txBody>
      </p:sp>
      <p:sp>
        <p:nvSpPr>
          <p:cNvPr id="3" name="Content Placeholder 2"/>
          <p:cNvSpPr>
            <a:spLocks noGrp="1"/>
          </p:cNvSpPr>
          <p:nvPr>
            <p:ph type="body" idx="10"/>
          </p:nvPr>
        </p:nvSpPr>
        <p:spPr>
          <a:xfrm>
            <a:off x="205740" y="881744"/>
            <a:ext cx="8743950" cy="375556"/>
          </a:xfrm>
          <a:prstGeom prst="rect">
            <a:avLst/>
          </a:prstGeom>
        </p:spPr>
        <p:txBody>
          <a:bodyPr>
            <a:noAutofit/>
          </a:bodyPr>
          <a:lstStyle/>
          <a:p>
            <a:r>
              <a:rPr lang="en-US" sz="1400" dirty="0" smtClean="0"/>
              <a:t>All </a:t>
            </a:r>
            <a:r>
              <a:rPr lang="en-US" sz="1400" dirty="0"/>
              <a:t>customer-facing System elements must provide equal access for </a:t>
            </a:r>
            <a:r>
              <a:rPr lang="en-US" sz="1400" dirty="0" smtClean="0"/>
              <a:t>people </a:t>
            </a:r>
            <a:r>
              <a:rPr lang="en-US" sz="1400" dirty="0"/>
              <a:t>with disabilities</a:t>
            </a:r>
            <a:r>
              <a:rPr lang="en-US" sz="1400" dirty="0" smtClean="0"/>
              <a:t>.</a:t>
            </a:r>
            <a:endParaRPr lang="en-US" sz="1400" dirty="0"/>
          </a:p>
        </p:txBody>
      </p:sp>
      <p:sp>
        <p:nvSpPr>
          <p:cNvPr id="7" name="Content Placeholder 6"/>
          <p:cNvSpPr txBox="1">
            <a:spLocks/>
          </p:cNvSpPr>
          <p:nvPr/>
        </p:nvSpPr>
        <p:spPr>
          <a:xfrm>
            <a:off x="461554" y="1325228"/>
            <a:ext cx="3941236" cy="3325149"/>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a:t>System must comply with all applicable accessibility laws </a:t>
            </a:r>
          </a:p>
          <a:p>
            <a:pPr lvl="1"/>
            <a:r>
              <a:rPr lang="en-US" sz="1600" dirty="0" smtClean="0"/>
              <a:t>These laws govern system design, device design, and device placement</a:t>
            </a:r>
          </a:p>
          <a:p>
            <a:pPr lvl="1"/>
            <a:r>
              <a:rPr lang="en-US" sz="1600" dirty="0" smtClean="0"/>
              <a:t>Retail locations must meet key accessibility criteria</a:t>
            </a:r>
          </a:p>
          <a:p>
            <a:pPr lvl="1"/>
            <a:r>
              <a:rPr lang="en-US" sz="1600" dirty="0" smtClean="0"/>
              <a:t>Website </a:t>
            </a:r>
            <a:r>
              <a:rPr lang="en-US" sz="1600" dirty="0"/>
              <a:t>and mobile app must meet guidelines for digital accessibility </a:t>
            </a:r>
            <a:endParaRPr lang="en-US" sz="1600" dirty="0" smtClean="0"/>
          </a:p>
          <a:p>
            <a:pPr lvl="1"/>
            <a:r>
              <a:rPr lang="en-US" sz="1600" dirty="0" smtClean="0"/>
              <a:t>Language support</a:t>
            </a:r>
          </a:p>
          <a:p>
            <a:pPr lvl="2"/>
            <a:r>
              <a:rPr lang="en-US" sz="1600" dirty="0" smtClean="0"/>
              <a:t>Wherever </a:t>
            </a:r>
            <a:r>
              <a:rPr lang="en-US" sz="1600" dirty="0"/>
              <a:t>possible, devices will convey information through non-verbal means </a:t>
            </a:r>
          </a:p>
          <a:p>
            <a:pPr lvl="2"/>
            <a:r>
              <a:rPr lang="en-US" sz="1600" dirty="0" smtClean="0"/>
              <a:t>Translations for customer interfaces must be </a:t>
            </a:r>
            <a:r>
              <a:rPr lang="en-US" sz="1600" dirty="0"/>
              <a:t>available in languages spoken by more than 1% of the MBTA service area </a:t>
            </a:r>
          </a:p>
          <a:p>
            <a:pPr lvl="1">
              <a:spcAft>
                <a:spcPts val="0"/>
              </a:spcAft>
            </a:pPr>
            <a:endParaRPr lang="en-US" sz="1200" dirty="0"/>
          </a:p>
        </p:txBody>
      </p:sp>
      <p:sp>
        <p:nvSpPr>
          <p:cNvPr id="9" name="Content Placeholder 6"/>
          <p:cNvSpPr txBox="1">
            <a:spLocks/>
          </p:cNvSpPr>
          <p:nvPr/>
        </p:nvSpPr>
        <p:spPr>
          <a:xfrm>
            <a:off x="4402790" y="1326754"/>
            <a:ext cx="4285546" cy="2723155"/>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lvl="1" indent="0">
              <a:spcAft>
                <a:spcPts val="0"/>
              </a:spcAft>
              <a:buNone/>
            </a:pPr>
            <a:r>
              <a:rPr lang="en-US" sz="2000" dirty="0" smtClean="0"/>
              <a:t>Example: Gate </a:t>
            </a:r>
            <a:r>
              <a:rPr lang="en-US" sz="2000" dirty="0"/>
              <a:t>accessibility improvements</a:t>
            </a:r>
          </a:p>
          <a:p>
            <a:pPr lvl="1"/>
            <a:r>
              <a:rPr lang="en-US" sz="1600" dirty="0"/>
              <a:t>If the SI chooses to replace the gates, standard gates must be widened, and additional ADA gates will be installed where possible.</a:t>
            </a:r>
          </a:p>
          <a:p>
            <a:pPr lvl="1"/>
            <a:r>
              <a:rPr lang="en-US" sz="1600" dirty="0"/>
              <a:t>The SI will provide an informational report describing a concept for a gate that can be operated without requiring user to physically present media for validation. </a:t>
            </a:r>
          </a:p>
        </p:txBody>
      </p:sp>
      <p:sp>
        <p:nvSpPr>
          <p:cNvPr id="10" name="Text Placeholder 4"/>
          <p:cNvSpPr txBox="1">
            <a:spLocks/>
          </p:cNvSpPr>
          <p:nvPr/>
        </p:nvSpPr>
        <p:spPr>
          <a:xfrm>
            <a:off x="5163018" y="4795230"/>
            <a:ext cx="3530546" cy="1254379"/>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2000" cap="none" spc="0" dirty="0" smtClean="0">
                <a:solidFill>
                  <a:schemeClr val="tx1"/>
                </a:solidFill>
                <a:latin typeface="+mn-lt"/>
              </a:rPr>
              <a:t>Accessibility is a key aspect of AFC 2.0 design, developed through extensive user testing.</a:t>
            </a:r>
            <a:endParaRPr lang="en-US" sz="2000" cap="none" spc="0" dirty="0">
              <a:solidFill>
                <a:schemeClr val="tx1"/>
              </a:solidFill>
              <a:latin typeface="+mn-lt"/>
            </a:endParaRPr>
          </a:p>
        </p:txBody>
      </p:sp>
    </p:spTree>
    <p:extLst>
      <p:ext uri="{BB962C8B-B14F-4D97-AF65-F5344CB8AC3E}">
        <p14:creationId xmlns:p14="http://schemas.microsoft.com/office/powerpoint/2010/main" xmlns="" val="1739183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Before You Ride</a:t>
            </a:r>
            <a:endParaRPr lang="en-US" sz="4000" dirty="0"/>
          </a:p>
        </p:txBody>
      </p:sp>
      <p:sp>
        <p:nvSpPr>
          <p:cNvPr id="2" name="Footer Placeholder 1"/>
          <p:cNvSpPr>
            <a:spLocks noGrp="1"/>
          </p:cNvSpPr>
          <p:nvPr>
            <p:ph type="ftr" sz="quarter" idx="3"/>
          </p:nvPr>
        </p:nvSpPr>
        <p:spPr/>
        <p:txBody>
          <a:bodyPr/>
          <a:lstStyle/>
          <a:p>
            <a:r>
              <a:rPr lang="en-US" smtClean="0"/>
              <a:t>AFC 2.0:  Procurement Update</a:t>
            </a:r>
            <a:endParaRPr lang="en-US" dirty="0"/>
          </a:p>
        </p:txBody>
      </p:sp>
      <p:sp>
        <p:nvSpPr>
          <p:cNvPr id="3" name="Slide Number Placeholder 2"/>
          <p:cNvSpPr>
            <a:spLocks noGrp="1"/>
          </p:cNvSpPr>
          <p:nvPr>
            <p:ph type="sldNum" sz="quarter" idx="4"/>
          </p:nvPr>
        </p:nvSpPr>
        <p:spPr/>
        <p:txBody>
          <a:bodyPr/>
          <a:lstStyle/>
          <a:p>
            <a:fld id="{186775C4-FF83-4AA7-9695-AAC1C0A4B08C}" type="slidenum">
              <a:rPr lang="en-US" smtClean="0"/>
              <a:pPr/>
              <a:t>7</a:t>
            </a:fld>
            <a:endParaRPr lang="en-US" dirty="0"/>
          </a:p>
        </p:txBody>
      </p:sp>
      <p:sp>
        <p:nvSpPr>
          <p:cNvPr id="6" name="Text Placeholder 5"/>
          <p:cNvSpPr>
            <a:spLocks noGrp="1"/>
          </p:cNvSpPr>
          <p:nvPr>
            <p:ph type="body" idx="10"/>
          </p:nvPr>
        </p:nvSpPr>
        <p:spPr>
          <a:xfrm>
            <a:off x="205740" y="872803"/>
            <a:ext cx="8743950" cy="506963"/>
          </a:xfrm>
        </p:spPr>
        <p:txBody>
          <a:bodyPr>
            <a:normAutofit/>
          </a:bodyPr>
          <a:lstStyle/>
          <a:p>
            <a:r>
              <a:rPr lang="en-US" sz="1400" dirty="0"/>
              <a:t>The SI is responsible for providing a sufficient number of devices and point of sale (POS) locations to meet the needs of all </a:t>
            </a:r>
            <a:r>
              <a:rPr lang="en-US" sz="1400" dirty="0" smtClean="0"/>
              <a:t>users, as well as online and phone options.</a:t>
            </a:r>
            <a:endParaRPr lang="en-US" dirty="0"/>
          </a:p>
        </p:txBody>
      </p:sp>
      <p:sp>
        <p:nvSpPr>
          <p:cNvPr id="7" name="Content Placeholder 4"/>
          <p:cNvSpPr txBox="1">
            <a:spLocks/>
          </p:cNvSpPr>
          <p:nvPr/>
        </p:nvSpPr>
        <p:spPr>
          <a:xfrm>
            <a:off x="467094" y="1490251"/>
            <a:ext cx="4110621" cy="305707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smtClean="0"/>
              <a:t>Points of Sale</a:t>
            </a:r>
            <a:endParaRPr lang="en-US" dirty="0"/>
          </a:p>
          <a:p>
            <a:pPr lvl="1"/>
            <a:r>
              <a:rPr lang="en-US" sz="1600" dirty="0"/>
              <a:t>Full-service </a:t>
            </a:r>
            <a:r>
              <a:rPr lang="en-US" sz="1600" dirty="0" smtClean="0"/>
              <a:t>fare vending machines</a:t>
            </a:r>
            <a:r>
              <a:rPr lang="en-US" sz="1600" dirty="0"/>
              <a:t> </a:t>
            </a:r>
            <a:r>
              <a:rPr lang="en-US" sz="1600" dirty="0" smtClean="0"/>
              <a:t>(FVMs) </a:t>
            </a:r>
            <a:r>
              <a:rPr lang="en-US" sz="1600" dirty="0"/>
              <a:t>are required to dispense standard fare </a:t>
            </a:r>
            <a:r>
              <a:rPr lang="en-US" sz="1600" dirty="0" smtClean="0"/>
              <a:t>cards; all physical points of sale (POS), which include retail locations, full-service FVMs, and limited functionality FVMs.</a:t>
            </a:r>
          </a:p>
          <a:p>
            <a:pPr lvl="1"/>
            <a:r>
              <a:rPr lang="en-US" sz="1600" dirty="0" smtClean="0"/>
              <a:t>The </a:t>
            </a:r>
            <a:r>
              <a:rPr lang="en-US" sz="1600" dirty="0"/>
              <a:t>SI is responsible for meeting a “coverage principle” so that a physical point of sale is within a close walking distance of most users. </a:t>
            </a:r>
          </a:p>
          <a:p>
            <a:pPr lvl="2"/>
            <a:r>
              <a:rPr lang="en-US" sz="1600" dirty="0"/>
              <a:t>95% of trips will be within 1,000 feet of a location that accepts cash at one end or the other of the trip, and</a:t>
            </a:r>
          </a:p>
          <a:p>
            <a:pPr lvl="2"/>
            <a:r>
              <a:rPr lang="en-US" sz="1600" dirty="0"/>
              <a:t>98% must be within 2,000 feet at one end or the other.</a:t>
            </a:r>
          </a:p>
          <a:p>
            <a:pPr lvl="1"/>
            <a:r>
              <a:rPr lang="en-US" sz="1600" dirty="0" smtClean="0"/>
              <a:t>The </a:t>
            </a:r>
            <a:r>
              <a:rPr lang="en-US" sz="1600" dirty="0"/>
              <a:t>proposals must include a description of a method of conveying information about the nearest POS for users with and without a smart phone</a:t>
            </a:r>
          </a:p>
          <a:p>
            <a:pPr marL="0" indent="-182880">
              <a:buNone/>
            </a:pPr>
            <a:endParaRPr lang="en-US" sz="1200" dirty="0"/>
          </a:p>
        </p:txBody>
      </p:sp>
      <p:sp>
        <p:nvSpPr>
          <p:cNvPr id="11" name="Content Placeholder 6"/>
          <p:cNvSpPr txBox="1">
            <a:spLocks/>
          </p:cNvSpPr>
          <p:nvPr/>
        </p:nvSpPr>
        <p:spPr>
          <a:xfrm>
            <a:off x="4577715" y="1490252"/>
            <a:ext cx="4133579" cy="470099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smtClean="0"/>
              <a:t>Online Top Up</a:t>
            </a:r>
          </a:p>
          <a:p>
            <a:pPr lvl="1"/>
            <a:r>
              <a:rPr lang="en-US" sz="1600" dirty="0" smtClean="0"/>
              <a:t>The systems integrator (SI) will deliver an easy to use website and mobile app with account administration capability, including top up</a:t>
            </a:r>
          </a:p>
          <a:p>
            <a:pPr lvl="1">
              <a:spcAft>
                <a:spcPts val="0"/>
              </a:spcAft>
            </a:pPr>
            <a:r>
              <a:rPr lang="en-US" sz="1600" dirty="0" smtClean="0"/>
              <a:t>Website </a:t>
            </a:r>
            <a:r>
              <a:rPr lang="en-US" sz="1600" dirty="0"/>
              <a:t>and mobile app must meet </a:t>
            </a:r>
            <a:r>
              <a:rPr lang="en-US" sz="1600" dirty="0" smtClean="0"/>
              <a:t>reqs </a:t>
            </a:r>
            <a:r>
              <a:rPr lang="en-US" sz="1600" dirty="0"/>
              <a:t>for digital accessibility </a:t>
            </a:r>
          </a:p>
          <a:p>
            <a:pPr marL="0" indent="0">
              <a:buNone/>
            </a:pPr>
            <a:r>
              <a:rPr lang="en-US" dirty="0" smtClean="0"/>
              <a:t>Call </a:t>
            </a:r>
            <a:r>
              <a:rPr lang="en-US" dirty="0"/>
              <a:t>Center Software</a:t>
            </a:r>
          </a:p>
          <a:p>
            <a:pPr lvl="1">
              <a:spcAft>
                <a:spcPts val="0"/>
              </a:spcAft>
            </a:pPr>
            <a:r>
              <a:rPr lang="en-US" sz="1600" dirty="0"/>
              <a:t>The SI will deliver </a:t>
            </a:r>
            <a:r>
              <a:rPr lang="en-US" sz="1600" dirty="0" smtClean="0"/>
              <a:t>updated </a:t>
            </a:r>
            <a:r>
              <a:rPr lang="en-US" sz="1600" dirty="0"/>
              <a:t>call center software that will meet accessibility and language requirements and make </a:t>
            </a:r>
            <a:r>
              <a:rPr lang="en-US" sz="1600" dirty="0" smtClean="0"/>
              <a:t>top up </a:t>
            </a:r>
            <a:r>
              <a:rPr lang="en-US" sz="1600" dirty="0"/>
              <a:t>via phone </a:t>
            </a:r>
            <a:r>
              <a:rPr lang="en-US" sz="1600" dirty="0" smtClean="0"/>
              <a:t>easier</a:t>
            </a:r>
            <a:r>
              <a:rPr lang="en-US" sz="1600" dirty="0"/>
              <a:t>. </a:t>
            </a:r>
          </a:p>
          <a:p>
            <a:pPr marL="150869" lvl="1" indent="0">
              <a:buNone/>
            </a:pPr>
            <a:endParaRPr lang="en-US" sz="1600" dirty="0"/>
          </a:p>
        </p:txBody>
      </p:sp>
      <p:sp>
        <p:nvSpPr>
          <p:cNvPr id="10" name="Text Placeholder 4"/>
          <p:cNvSpPr txBox="1">
            <a:spLocks/>
          </p:cNvSpPr>
          <p:nvPr/>
        </p:nvSpPr>
        <p:spPr>
          <a:xfrm>
            <a:off x="4874085" y="4744021"/>
            <a:ext cx="3805198" cy="1331253"/>
          </a:xfrm>
          <a:prstGeom prst="rect">
            <a:avLst/>
          </a:prstGeom>
          <a:ln w="28575">
            <a:solidFill>
              <a:schemeClr val="accent6"/>
            </a:solidFill>
          </a:ln>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1350" kern="1200" cap="all" spc="150" baseline="0">
                <a:solidFill>
                  <a:schemeClr val="tx2"/>
                </a:solidFill>
                <a:latin typeface="+mj-lt"/>
                <a:ea typeface="+mn-ea"/>
                <a:cs typeface="+mn-cs"/>
              </a:defRPr>
            </a:lvl1pPr>
            <a:lvl2pPr marL="342884"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2pPr>
            <a:lvl3pPr marL="685766"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3pPr>
            <a:lvl4pPr marL="1028649"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4pPr>
            <a:lvl5pPr marL="1371532"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5pPr>
            <a:lvl6pPr marL="1714415"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6pPr>
            <a:lvl7pPr marL="2057297"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7pPr>
            <a:lvl8pPr marL="2400180"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8pPr>
            <a:lvl9pPr marL="2743064" indent="0" algn="l" defTabSz="914400" rtl="0" eaLnBrk="1" latinLnBrk="0" hangingPunct="1">
              <a:lnSpc>
                <a:spcPct val="90000"/>
              </a:lnSpc>
              <a:spcBef>
                <a:spcPts val="500"/>
              </a:spcBef>
              <a:buFont typeface="Arial" panose="020B0604020202020204" pitchFamily="34" charset="0"/>
              <a:buNone/>
              <a:defRPr sz="1050" kern="1200">
                <a:solidFill>
                  <a:schemeClr val="tx1">
                    <a:tint val="75000"/>
                  </a:schemeClr>
                </a:solidFill>
                <a:latin typeface="+mn-lt"/>
                <a:ea typeface="+mn-ea"/>
                <a:cs typeface="+mn-cs"/>
              </a:defRPr>
            </a:lvl9pPr>
          </a:lstStyle>
          <a:p>
            <a:r>
              <a:rPr lang="en-US" sz="2000" cap="none" spc="0" dirty="0">
                <a:solidFill>
                  <a:schemeClr val="tx1"/>
                </a:solidFill>
                <a:latin typeface="+mn-lt"/>
              </a:rPr>
              <a:t>Removing cash from </a:t>
            </a:r>
            <a:r>
              <a:rPr lang="en-US" sz="2000" cap="none" spc="0" dirty="0" smtClean="0">
                <a:solidFill>
                  <a:schemeClr val="tx1"/>
                </a:solidFill>
                <a:latin typeface="+mn-lt"/>
              </a:rPr>
              <a:t>buses </a:t>
            </a:r>
            <a:r>
              <a:rPr lang="en-US" sz="2000" cap="none" spc="0" dirty="0">
                <a:solidFill>
                  <a:schemeClr val="tx1"/>
                </a:solidFill>
                <a:latin typeface="+mn-lt"/>
              </a:rPr>
              <a:t>is paired with an expansion of reload options to </a:t>
            </a:r>
            <a:r>
              <a:rPr lang="en-US" sz="2000" cap="none" spc="0" dirty="0" smtClean="0">
                <a:solidFill>
                  <a:schemeClr val="tx1"/>
                </a:solidFill>
                <a:latin typeface="+mn-lt"/>
              </a:rPr>
              <a:t>improve </a:t>
            </a:r>
            <a:r>
              <a:rPr lang="en-US" sz="2000" cap="none" spc="0" dirty="0">
                <a:solidFill>
                  <a:schemeClr val="tx1"/>
                </a:solidFill>
                <a:latin typeface="+mn-lt"/>
              </a:rPr>
              <a:t>access for the unbanked or underbanked.</a:t>
            </a:r>
          </a:p>
        </p:txBody>
      </p:sp>
    </p:spTree>
    <p:extLst>
      <p:ext uri="{BB962C8B-B14F-4D97-AF65-F5344CB8AC3E}">
        <p14:creationId xmlns:p14="http://schemas.microsoft.com/office/powerpoint/2010/main" xmlns="" val="2913947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Sample Trip: Commuter Rail</a:t>
            </a:r>
            <a:endParaRPr lang="en-US" sz="4000" dirty="0"/>
          </a:p>
        </p:txBody>
      </p:sp>
      <p:sp>
        <p:nvSpPr>
          <p:cNvPr id="2" name="Footer Placeholder 1"/>
          <p:cNvSpPr>
            <a:spLocks noGrp="1"/>
          </p:cNvSpPr>
          <p:nvPr>
            <p:ph type="ftr" sz="quarter" idx="3"/>
          </p:nvPr>
        </p:nvSpPr>
        <p:spPr/>
        <p:txBody>
          <a:bodyPr/>
          <a:lstStyle/>
          <a:p>
            <a:r>
              <a:rPr lang="en-US" smtClean="0"/>
              <a:t>AFC 2.0:  Procurement Update</a:t>
            </a:r>
            <a:endParaRPr lang="en-US" dirty="0"/>
          </a:p>
        </p:txBody>
      </p:sp>
      <p:sp>
        <p:nvSpPr>
          <p:cNvPr id="3" name="Slide Number Placeholder 2"/>
          <p:cNvSpPr>
            <a:spLocks noGrp="1"/>
          </p:cNvSpPr>
          <p:nvPr>
            <p:ph type="sldNum" sz="quarter" idx="4"/>
          </p:nvPr>
        </p:nvSpPr>
        <p:spPr/>
        <p:txBody>
          <a:bodyPr/>
          <a:lstStyle/>
          <a:p>
            <a:fld id="{186775C4-FF83-4AA7-9695-AAC1C0A4B08C}" type="slidenum">
              <a:rPr lang="en-US" smtClean="0"/>
              <a:pPr/>
              <a:t>8</a:t>
            </a:fld>
            <a:endParaRPr lang="en-US" dirty="0"/>
          </a:p>
        </p:txBody>
      </p:sp>
      <p:sp>
        <p:nvSpPr>
          <p:cNvPr id="9" name="Oval 8"/>
          <p:cNvSpPr/>
          <p:nvPr/>
        </p:nvSpPr>
        <p:spPr>
          <a:xfrm>
            <a:off x="7511254" y="2786645"/>
            <a:ext cx="533127" cy="533127"/>
          </a:xfrm>
          <a:prstGeom prst="ellipse">
            <a:avLst/>
          </a:prstGeom>
          <a:noFill/>
          <a:ln w="114300">
            <a:solidFill>
              <a:srgbClr val="494F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1106373" y="2786646"/>
            <a:ext cx="533127" cy="533127"/>
          </a:xfrm>
          <a:prstGeom prst="ellipse">
            <a:avLst/>
          </a:prstGeom>
          <a:noFill/>
          <a:ln w="114300">
            <a:solidFill>
              <a:srgbClr val="494F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a:stCxn id="35" idx="6"/>
            <a:endCxn id="9" idx="2"/>
          </p:cNvCxnSpPr>
          <p:nvPr/>
        </p:nvCxnSpPr>
        <p:spPr>
          <a:xfrm flipV="1">
            <a:off x="5909420" y="3053209"/>
            <a:ext cx="1601834" cy="1"/>
          </a:xfrm>
          <a:prstGeom prst="line">
            <a:avLst/>
          </a:prstGeom>
          <a:ln w="88900">
            <a:solidFill>
              <a:srgbClr val="494F5C"/>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76532" y="3679432"/>
            <a:ext cx="1629495" cy="461665"/>
          </a:xfrm>
          <a:prstGeom prst="rect">
            <a:avLst/>
          </a:prstGeom>
          <a:noFill/>
        </p:spPr>
        <p:txBody>
          <a:bodyPr wrap="square" rtlCol="0" anchor="ctr">
            <a:spAutoFit/>
          </a:bodyPr>
          <a:lstStyle/>
          <a:p>
            <a:pPr algn="ctr"/>
            <a:r>
              <a:rPr lang="en-US" sz="2400" b="1" dirty="0" smtClean="0"/>
              <a:t>Tap In</a:t>
            </a:r>
            <a:endParaRPr lang="en-US" sz="2400" b="1" dirty="0"/>
          </a:p>
        </p:txBody>
      </p:sp>
      <p:sp>
        <p:nvSpPr>
          <p:cNvPr id="31" name="TextBox 30"/>
          <p:cNvSpPr txBox="1"/>
          <p:nvPr/>
        </p:nvSpPr>
        <p:spPr>
          <a:xfrm>
            <a:off x="6944183" y="3679432"/>
            <a:ext cx="1520267" cy="461665"/>
          </a:xfrm>
          <a:prstGeom prst="rect">
            <a:avLst/>
          </a:prstGeom>
          <a:noFill/>
        </p:spPr>
        <p:txBody>
          <a:bodyPr wrap="square" rtlCol="0" anchor="ctr">
            <a:spAutoFit/>
          </a:bodyPr>
          <a:lstStyle/>
          <a:p>
            <a:pPr algn="ctr"/>
            <a:r>
              <a:rPr lang="en-US" sz="2400" b="1" dirty="0" smtClean="0"/>
              <a:t>Tap Out</a:t>
            </a:r>
            <a:endParaRPr lang="en-US" sz="2400" b="1" dirty="0"/>
          </a:p>
        </p:txBody>
      </p:sp>
      <p:sp>
        <p:nvSpPr>
          <p:cNvPr id="35" name="Oval 34"/>
          <p:cNvSpPr/>
          <p:nvPr/>
        </p:nvSpPr>
        <p:spPr>
          <a:xfrm>
            <a:off x="5376293" y="2786646"/>
            <a:ext cx="533127" cy="533127"/>
          </a:xfrm>
          <a:prstGeom prst="ellipse">
            <a:avLst/>
          </a:prstGeom>
          <a:noFill/>
          <a:ln w="114300">
            <a:solidFill>
              <a:srgbClr val="494F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p:cNvCxnSpPr>
            <a:stCxn id="26" idx="6"/>
            <a:endCxn id="54" idx="2"/>
          </p:cNvCxnSpPr>
          <p:nvPr/>
        </p:nvCxnSpPr>
        <p:spPr>
          <a:xfrm>
            <a:off x="1639500" y="3053210"/>
            <a:ext cx="1601833" cy="0"/>
          </a:xfrm>
          <a:prstGeom prst="line">
            <a:avLst/>
          </a:prstGeom>
          <a:ln w="88900">
            <a:solidFill>
              <a:srgbClr val="494F5C"/>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p:nvPicPr>
        <p:blipFill rotWithShape="1">
          <a:blip r:embed="rId3" cstate="print">
            <a:extLst>
              <a:ext uri="{28A0092B-C50C-407E-A947-70E740481C1C}">
                <a14:useLocalDpi xmlns:a14="http://schemas.microsoft.com/office/drawing/2010/main" xmlns="" val="0"/>
              </a:ext>
            </a:extLst>
          </a:blip>
          <a:srcRect b="15429"/>
          <a:stretch/>
        </p:blipFill>
        <p:spPr>
          <a:xfrm>
            <a:off x="4847785" y="1240443"/>
            <a:ext cx="1622601" cy="1372257"/>
          </a:xfrm>
          <a:prstGeom prst="rect">
            <a:avLst/>
          </a:prstGeom>
        </p:spPr>
      </p:pic>
      <p:sp>
        <p:nvSpPr>
          <p:cNvPr id="45" name="TextBox 44"/>
          <p:cNvSpPr txBox="1"/>
          <p:nvPr/>
        </p:nvSpPr>
        <p:spPr>
          <a:xfrm>
            <a:off x="4923860" y="3525531"/>
            <a:ext cx="1470449" cy="830997"/>
          </a:xfrm>
          <a:prstGeom prst="rect">
            <a:avLst/>
          </a:prstGeom>
          <a:noFill/>
        </p:spPr>
        <p:txBody>
          <a:bodyPr wrap="square" rtlCol="0" anchor="ctr">
            <a:spAutoFit/>
          </a:bodyPr>
          <a:lstStyle/>
          <a:p>
            <a:pPr algn="ctr"/>
            <a:r>
              <a:rPr lang="en-US" sz="2400" b="1" dirty="0" smtClean="0"/>
              <a:t>Get Inspected</a:t>
            </a:r>
            <a:endParaRPr lang="en-US" sz="2400" b="1" dirty="0"/>
          </a:p>
        </p:txBody>
      </p:sp>
      <p:sp>
        <p:nvSpPr>
          <p:cNvPr id="54" name="Oval 53"/>
          <p:cNvSpPr/>
          <p:nvPr/>
        </p:nvSpPr>
        <p:spPr>
          <a:xfrm>
            <a:off x="3241333" y="2786646"/>
            <a:ext cx="533127" cy="533127"/>
          </a:xfrm>
          <a:prstGeom prst="ellipse">
            <a:avLst/>
          </a:prstGeom>
          <a:noFill/>
          <a:ln w="114300">
            <a:solidFill>
              <a:srgbClr val="494F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3" name="Straight Connector 52"/>
          <p:cNvCxnSpPr>
            <a:stCxn id="54" idx="6"/>
            <a:endCxn id="35" idx="2"/>
          </p:cNvCxnSpPr>
          <p:nvPr/>
        </p:nvCxnSpPr>
        <p:spPr>
          <a:xfrm>
            <a:off x="3774460" y="3053210"/>
            <a:ext cx="1601833" cy="0"/>
          </a:xfrm>
          <a:prstGeom prst="line">
            <a:avLst/>
          </a:prstGeom>
          <a:ln w="88900">
            <a:solidFill>
              <a:srgbClr val="494F5C"/>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2950337" y="3679432"/>
            <a:ext cx="994611" cy="461665"/>
          </a:xfrm>
          <a:prstGeom prst="rect">
            <a:avLst/>
          </a:prstGeom>
          <a:noFill/>
        </p:spPr>
        <p:txBody>
          <a:bodyPr wrap="square" rtlCol="0" anchor="ctr">
            <a:spAutoFit/>
          </a:bodyPr>
          <a:lstStyle/>
          <a:p>
            <a:pPr algn="ctr"/>
            <a:r>
              <a:rPr lang="en-US" sz="2400" b="1" dirty="0" smtClean="0"/>
              <a:t>Ride</a:t>
            </a:r>
            <a:endParaRPr lang="en-US" sz="2400" b="1" dirty="0"/>
          </a:p>
        </p:txBody>
      </p:sp>
      <p:pic>
        <p:nvPicPr>
          <p:cNvPr id="69" name="Picture 6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944591" y="1411921"/>
            <a:ext cx="1111360" cy="1111360"/>
          </a:xfrm>
          <a:prstGeom prst="rect">
            <a:avLst/>
          </a:prstGeom>
        </p:spPr>
      </p:pic>
      <p:grpSp>
        <p:nvGrpSpPr>
          <p:cNvPr id="7" name="Group 6"/>
          <p:cNvGrpSpPr/>
          <p:nvPr/>
        </p:nvGrpSpPr>
        <p:grpSpPr>
          <a:xfrm>
            <a:off x="392167" y="1446321"/>
            <a:ext cx="2258519" cy="1207044"/>
            <a:chOff x="591337" y="2170597"/>
            <a:chExt cx="2258519" cy="1207044"/>
          </a:xfrm>
        </p:grpSpPr>
        <p:pic>
          <p:nvPicPr>
            <p:cNvPr id="5" name="Picture 4"/>
            <p:cNvPicPr>
              <a:picLocks noChangeAspect="1"/>
            </p:cNvPicPr>
            <p:nvPr/>
          </p:nvPicPr>
          <p:blipFill rotWithShape="1">
            <a:blip r:embed="rId5" cstate="print">
              <a:extLst>
                <a:ext uri="{28A0092B-C50C-407E-A947-70E740481C1C}">
                  <a14:useLocalDpi xmlns:a14="http://schemas.microsoft.com/office/drawing/2010/main" xmlns="" val="0"/>
                </a:ext>
              </a:extLst>
            </a:blip>
            <a:srcRect b="14157"/>
            <a:stretch/>
          </p:blipFill>
          <p:spPr>
            <a:xfrm>
              <a:off x="591337" y="2170597"/>
              <a:ext cx="939542" cy="806528"/>
            </a:xfrm>
            <a:prstGeom prst="rect">
              <a:avLst/>
            </a:prstGeom>
          </p:spPr>
        </p:pic>
        <p:pic>
          <p:nvPicPr>
            <p:cNvPr id="6" name="Picture 5"/>
            <p:cNvPicPr>
              <a:picLocks noChangeAspect="1"/>
            </p:cNvPicPr>
            <p:nvPr/>
          </p:nvPicPr>
          <p:blipFill rotWithShape="1">
            <a:blip r:embed="rId6" cstate="print">
              <a:extLst>
                <a:ext uri="{28A0092B-C50C-407E-A947-70E740481C1C}">
                  <a14:useLocalDpi xmlns:a14="http://schemas.microsoft.com/office/drawing/2010/main" xmlns="" val="0"/>
                </a:ext>
              </a:extLst>
            </a:blip>
            <a:srcRect t="13202" r="24553" b="28581"/>
            <a:stretch/>
          </p:blipFill>
          <p:spPr>
            <a:xfrm flipH="1">
              <a:off x="1285592" y="2170597"/>
              <a:ext cx="1564264" cy="1207044"/>
            </a:xfrm>
            <a:prstGeom prst="rect">
              <a:avLst/>
            </a:prstGeom>
          </p:spPr>
        </p:pic>
      </p:grpSp>
      <p:grpSp>
        <p:nvGrpSpPr>
          <p:cNvPr id="27" name="Group 26"/>
          <p:cNvGrpSpPr/>
          <p:nvPr/>
        </p:nvGrpSpPr>
        <p:grpSpPr>
          <a:xfrm>
            <a:off x="6592290" y="1444820"/>
            <a:ext cx="2258519" cy="1207044"/>
            <a:chOff x="591337" y="2170597"/>
            <a:chExt cx="2258519" cy="1207044"/>
          </a:xfrm>
        </p:grpSpPr>
        <p:pic>
          <p:nvPicPr>
            <p:cNvPr id="28" name="Picture 27"/>
            <p:cNvPicPr>
              <a:picLocks noChangeAspect="1"/>
            </p:cNvPicPr>
            <p:nvPr/>
          </p:nvPicPr>
          <p:blipFill rotWithShape="1">
            <a:blip r:embed="rId5" cstate="print">
              <a:extLst>
                <a:ext uri="{28A0092B-C50C-407E-A947-70E740481C1C}">
                  <a14:useLocalDpi xmlns:a14="http://schemas.microsoft.com/office/drawing/2010/main" xmlns="" val="0"/>
                </a:ext>
              </a:extLst>
            </a:blip>
            <a:srcRect b="14157"/>
            <a:stretch/>
          </p:blipFill>
          <p:spPr>
            <a:xfrm>
              <a:off x="591337" y="2170597"/>
              <a:ext cx="939542" cy="806528"/>
            </a:xfrm>
            <a:prstGeom prst="rect">
              <a:avLst/>
            </a:prstGeom>
          </p:spPr>
        </p:pic>
        <p:pic>
          <p:nvPicPr>
            <p:cNvPr id="29" name="Picture 28"/>
            <p:cNvPicPr>
              <a:picLocks noChangeAspect="1"/>
            </p:cNvPicPr>
            <p:nvPr/>
          </p:nvPicPr>
          <p:blipFill rotWithShape="1">
            <a:blip r:embed="rId6" cstate="print">
              <a:extLst>
                <a:ext uri="{28A0092B-C50C-407E-A947-70E740481C1C}">
                  <a14:useLocalDpi xmlns:a14="http://schemas.microsoft.com/office/drawing/2010/main" xmlns="" val="0"/>
                </a:ext>
              </a:extLst>
            </a:blip>
            <a:srcRect t="13202" r="24553" b="28581"/>
            <a:stretch/>
          </p:blipFill>
          <p:spPr>
            <a:xfrm flipH="1">
              <a:off x="1285592" y="2170597"/>
              <a:ext cx="1564264" cy="1207044"/>
            </a:xfrm>
            <a:prstGeom prst="rect">
              <a:avLst/>
            </a:prstGeom>
          </p:spPr>
        </p:pic>
      </p:grpSp>
      <p:sp>
        <p:nvSpPr>
          <p:cNvPr id="46" name="Content Placeholder 4"/>
          <p:cNvSpPr txBox="1">
            <a:spLocks/>
          </p:cNvSpPr>
          <p:nvPr/>
        </p:nvSpPr>
        <p:spPr>
          <a:xfrm>
            <a:off x="398948" y="4248202"/>
            <a:ext cx="3086635" cy="1809686"/>
          </a:xfrm>
          <a:prstGeom prst="rect">
            <a:avLst/>
          </a:prstGeom>
          <a:ln w="28575">
            <a:noFill/>
          </a:ln>
        </p:spPr>
        <p:txBody>
          <a:bodyPr vert="horz" lIns="91440" tIns="45720" rIns="91440" bIns="45720" numCol="2"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350" kern="1200">
                <a:solidFill>
                  <a:schemeClr val="tx1"/>
                </a:solidFill>
                <a:latin typeface="+mn-lt"/>
                <a:ea typeface="+mn-ea"/>
                <a:cs typeface="+mn-cs"/>
              </a:defRPr>
            </a:lvl1pPr>
            <a:lvl2pPr marL="288022" indent="-137153" algn="l" defTabSz="914400" rtl="0" eaLnBrk="1" latinLnBrk="0" hangingPunct="1">
              <a:lnSpc>
                <a:spcPct val="90000"/>
              </a:lnSpc>
              <a:spcBef>
                <a:spcPts val="500"/>
              </a:spcBef>
              <a:buFont typeface="Wingdings" panose="05000000000000000000" pitchFamily="2" charset="2"/>
              <a:buChar char="§"/>
              <a:defRPr sz="1200" kern="1200">
                <a:solidFill>
                  <a:schemeClr val="tx1"/>
                </a:solidFill>
                <a:latin typeface="+mn-lt"/>
                <a:ea typeface="+mn-ea"/>
                <a:cs typeface="+mn-cs"/>
              </a:defRPr>
            </a:lvl2pPr>
            <a:lvl3pPr marL="425175" indent="-137153" algn="l" defTabSz="914400" rtl="0" eaLnBrk="1" latinLnBrk="0" hangingPunct="1">
              <a:lnSpc>
                <a:spcPct val="90000"/>
              </a:lnSpc>
              <a:spcBef>
                <a:spcPts val="500"/>
              </a:spcBef>
              <a:buFont typeface="Calibri" panose="020F0502020204030204" pitchFamily="34" charset="0"/>
              <a:buChar char="‒"/>
              <a:defRPr sz="105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solidFill>
                  <a:schemeClr val="tx1">
                    <a:lumMod val="75000"/>
                    <a:lumOff val="25000"/>
                  </a:schemeClr>
                </a:solidFill>
              </a:rPr>
              <a:t>Fare card</a:t>
            </a:r>
          </a:p>
          <a:p>
            <a:pPr marL="0" indent="0">
              <a:buFont typeface="Arial" panose="020B0604020202020204" pitchFamily="34" charset="0"/>
              <a:buNone/>
            </a:pPr>
            <a:r>
              <a:rPr lang="en-US" sz="1600" dirty="0" smtClean="0">
                <a:solidFill>
                  <a:schemeClr val="tx1">
                    <a:lumMod val="75000"/>
                    <a:lumOff val="25000"/>
                  </a:schemeClr>
                </a:solidFill>
              </a:rPr>
              <a:t>NFC phone </a:t>
            </a:r>
          </a:p>
          <a:p>
            <a:pPr marL="0" indent="0">
              <a:spcBef>
                <a:spcPts val="0"/>
              </a:spcBef>
              <a:buFont typeface="Arial" panose="020B0604020202020204" pitchFamily="34" charset="0"/>
              <a:buNone/>
            </a:pPr>
            <a:r>
              <a:rPr lang="en-US" sz="1600" dirty="0" smtClean="0">
                <a:solidFill>
                  <a:schemeClr val="tx1">
                    <a:lumMod val="75000"/>
                    <a:lumOff val="25000"/>
                  </a:schemeClr>
                </a:solidFill>
              </a:rPr>
              <a:t>(or wearable)</a:t>
            </a:r>
          </a:p>
          <a:p>
            <a:pPr marL="0" indent="0">
              <a:buFont typeface="Arial" panose="020B0604020202020204" pitchFamily="34" charset="0"/>
              <a:buNone/>
            </a:pPr>
            <a:r>
              <a:rPr lang="en-US" sz="1600" dirty="0" smtClean="0">
                <a:solidFill>
                  <a:schemeClr val="tx1">
                    <a:lumMod val="75000"/>
                    <a:lumOff val="25000"/>
                  </a:schemeClr>
                </a:solidFill>
              </a:rPr>
              <a:t>Contactless credit card</a:t>
            </a:r>
          </a:p>
          <a:p>
            <a:pPr marL="0" indent="0">
              <a:buFont typeface="Arial" panose="020B0604020202020204" pitchFamily="34" charset="0"/>
              <a:buNone/>
            </a:pPr>
            <a:endParaRPr lang="en-US" sz="1600" dirty="0" smtClean="0">
              <a:solidFill>
                <a:schemeClr val="tx1">
                  <a:lumMod val="75000"/>
                  <a:lumOff val="25000"/>
                </a:schemeClr>
              </a:solidFill>
            </a:endParaRPr>
          </a:p>
          <a:p>
            <a:pPr marL="0" indent="0">
              <a:buFont typeface="Arial" panose="020B0604020202020204" pitchFamily="34" charset="0"/>
              <a:buNone/>
            </a:pPr>
            <a:r>
              <a:rPr lang="en-US" sz="1600" dirty="0" smtClean="0">
                <a:solidFill>
                  <a:schemeClr val="tx1">
                    <a:lumMod val="75000"/>
                    <a:lumOff val="25000"/>
                  </a:schemeClr>
                </a:solidFill>
              </a:rPr>
              <a:t>FVMs will be located within the station or within close walking distance for cash top up. </a:t>
            </a:r>
            <a:endParaRPr lang="en-US" sz="1400" dirty="0" smtClean="0">
              <a:solidFill>
                <a:schemeClr val="tx1">
                  <a:lumMod val="75000"/>
                  <a:lumOff val="25000"/>
                </a:schemeClr>
              </a:solidFill>
            </a:endParaRPr>
          </a:p>
        </p:txBody>
      </p:sp>
      <p:sp>
        <p:nvSpPr>
          <p:cNvPr id="47" name="Content Placeholder 4"/>
          <p:cNvSpPr txBox="1">
            <a:spLocks/>
          </p:cNvSpPr>
          <p:nvPr/>
        </p:nvSpPr>
        <p:spPr>
          <a:xfrm>
            <a:off x="3745771" y="4612687"/>
            <a:ext cx="4914208" cy="1436142"/>
          </a:xfrm>
          <a:prstGeom prst="rect">
            <a:avLst/>
          </a:prstGeom>
          <a:ln w="28575">
            <a:solidFill>
              <a:schemeClr val="accent1"/>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350" kern="1200">
                <a:solidFill>
                  <a:schemeClr val="tx1"/>
                </a:solidFill>
                <a:latin typeface="+mn-lt"/>
                <a:ea typeface="+mn-ea"/>
                <a:cs typeface="+mn-cs"/>
              </a:defRPr>
            </a:lvl1pPr>
            <a:lvl2pPr marL="288022" indent="-137153" algn="l" defTabSz="914400" rtl="0" eaLnBrk="1" latinLnBrk="0" hangingPunct="1">
              <a:lnSpc>
                <a:spcPct val="90000"/>
              </a:lnSpc>
              <a:spcBef>
                <a:spcPts val="500"/>
              </a:spcBef>
              <a:buFont typeface="Wingdings" panose="05000000000000000000" pitchFamily="2" charset="2"/>
              <a:buChar char="§"/>
              <a:defRPr sz="1200" kern="1200">
                <a:solidFill>
                  <a:schemeClr val="tx1"/>
                </a:solidFill>
                <a:latin typeface="+mn-lt"/>
                <a:ea typeface="+mn-ea"/>
                <a:cs typeface="+mn-cs"/>
              </a:defRPr>
            </a:lvl2pPr>
            <a:lvl3pPr marL="425175" indent="-137153" algn="l" defTabSz="914400" rtl="0" eaLnBrk="1" latinLnBrk="0" hangingPunct="1">
              <a:lnSpc>
                <a:spcPct val="90000"/>
              </a:lnSpc>
              <a:spcBef>
                <a:spcPts val="500"/>
              </a:spcBef>
              <a:buFont typeface="Calibri" panose="020F0502020204030204" pitchFamily="34" charset="0"/>
              <a:buChar char="‒"/>
              <a:defRPr sz="105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solidFill>
                  <a:schemeClr val="tx1">
                    <a:lumMod val="75000"/>
                    <a:lumOff val="25000"/>
                  </a:schemeClr>
                </a:solidFill>
              </a:rPr>
              <a:t>Station validators will be installed at all Commuter Rail stations to support tap in and tap out. </a:t>
            </a:r>
          </a:p>
          <a:p>
            <a:pPr marL="0" indent="0">
              <a:buNone/>
            </a:pPr>
            <a:r>
              <a:rPr lang="en-US" sz="1600" dirty="0" smtClean="0">
                <a:solidFill>
                  <a:schemeClr val="tx1">
                    <a:lumMod val="75000"/>
                    <a:lumOff val="25000"/>
                  </a:schemeClr>
                </a:solidFill>
              </a:rPr>
              <a:t>FVMs must be located at all Zone 1A stations and a point of sale (FVM or retail) must be located at stations that account for 50% of weekday inbound boardings.</a:t>
            </a:r>
            <a:endParaRPr lang="en-US" sz="1600" dirty="0">
              <a:solidFill>
                <a:schemeClr val="tx1">
                  <a:lumMod val="75000"/>
                  <a:lumOff val="25000"/>
                </a:schemeClr>
              </a:solidFill>
            </a:endParaRPr>
          </a:p>
        </p:txBody>
      </p:sp>
    </p:spTree>
    <p:extLst>
      <p:ext uri="{BB962C8B-B14F-4D97-AF65-F5344CB8AC3E}">
        <p14:creationId xmlns:p14="http://schemas.microsoft.com/office/powerpoint/2010/main" xmlns="" val="1225598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cxnSp>
        <p:nvCxnSpPr>
          <p:cNvPr id="15" name="Straight Connector 14"/>
          <p:cNvCxnSpPr>
            <a:stCxn id="29" idx="6"/>
            <a:endCxn id="14" idx="2"/>
          </p:cNvCxnSpPr>
          <p:nvPr/>
        </p:nvCxnSpPr>
        <p:spPr>
          <a:xfrm>
            <a:off x="4885734" y="3151647"/>
            <a:ext cx="2198475" cy="0"/>
          </a:xfrm>
          <a:prstGeom prst="line">
            <a:avLst/>
          </a:prstGeom>
          <a:ln w="889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a:bodyPr>
          <a:lstStyle/>
          <a:p>
            <a:r>
              <a:rPr lang="en-US" sz="4000" dirty="0" smtClean="0"/>
              <a:t>Sample Trip: Subway</a:t>
            </a:r>
            <a:endParaRPr lang="en-US" sz="4000" dirty="0"/>
          </a:p>
        </p:txBody>
      </p:sp>
      <p:sp>
        <p:nvSpPr>
          <p:cNvPr id="2" name="Footer Placeholder 1"/>
          <p:cNvSpPr>
            <a:spLocks noGrp="1"/>
          </p:cNvSpPr>
          <p:nvPr>
            <p:ph type="ftr" sz="quarter" idx="3"/>
          </p:nvPr>
        </p:nvSpPr>
        <p:spPr/>
        <p:txBody>
          <a:bodyPr/>
          <a:lstStyle/>
          <a:p>
            <a:r>
              <a:rPr lang="en-US" smtClean="0"/>
              <a:t>AFC 2.0:  Procurement Update</a:t>
            </a:r>
            <a:endParaRPr lang="en-US" dirty="0"/>
          </a:p>
        </p:txBody>
      </p:sp>
      <p:sp>
        <p:nvSpPr>
          <p:cNvPr id="3" name="Slide Number Placeholder 2"/>
          <p:cNvSpPr>
            <a:spLocks noGrp="1"/>
          </p:cNvSpPr>
          <p:nvPr>
            <p:ph type="sldNum" sz="quarter" idx="4"/>
          </p:nvPr>
        </p:nvSpPr>
        <p:spPr/>
        <p:txBody>
          <a:bodyPr/>
          <a:lstStyle/>
          <a:p>
            <a:fld id="{186775C4-FF83-4AA7-9695-AAC1C0A4B08C}" type="slidenum">
              <a:rPr lang="en-US" smtClean="0"/>
              <a:pPr/>
              <a:t>9</a:t>
            </a:fld>
            <a:endParaRPr lang="en-US" dirty="0"/>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xmlns="" val="0"/>
              </a:ext>
            </a:extLst>
          </a:blip>
          <a:srcRect b="14157"/>
          <a:stretch/>
        </p:blipFill>
        <p:spPr>
          <a:xfrm>
            <a:off x="833514" y="1314460"/>
            <a:ext cx="1146448" cy="984141"/>
          </a:xfrm>
          <a:prstGeom prst="rect">
            <a:avLst/>
          </a:prstGeom>
        </p:spPr>
      </p:pic>
      <p:sp>
        <p:nvSpPr>
          <p:cNvPr id="18" name="Oval 17"/>
          <p:cNvSpPr/>
          <p:nvPr/>
        </p:nvSpPr>
        <p:spPr>
          <a:xfrm>
            <a:off x="1751452" y="2885083"/>
            <a:ext cx="533127" cy="533127"/>
          </a:xfrm>
          <a:prstGeom prst="ellipse">
            <a:avLst/>
          </a:prstGeom>
          <a:noFill/>
          <a:ln w="114300">
            <a:solidFill>
              <a:srgbClr val="494F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1090536" y="3683046"/>
            <a:ext cx="1529026" cy="461665"/>
          </a:xfrm>
          <a:prstGeom prst="rect">
            <a:avLst/>
          </a:prstGeom>
          <a:noFill/>
        </p:spPr>
        <p:txBody>
          <a:bodyPr wrap="square" rtlCol="0" anchor="ctr">
            <a:spAutoFit/>
          </a:bodyPr>
          <a:lstStyle/>
          <a:p>
            <a:pPr algn="ctr"/>
            <a:r>
              <a:rPr lang="en-US" sz="2400" b="1" dirty="0" smtClean="0"/>
              <a:t>Tap In</a:t>
            </a:r>
          </a:p>
        </p:txBody>
      </p:sp>
      <p:pic>
        <p:nvPicPr>
          <p:cNvPr id="28" name="Picture 27"/>
          <p:cNvPicPr>
            <a:picLocks noChangeAspect="1"/>
          </p:cNvPicPr>
          <p:nvPr/>
        </p:nvPicPr>
        <p:blipFill rotWithShape="1">
          <a:blip r:embed="rId4" cstate="print">
            <a:extLst>
              <a:ext uri="{28A0092B-C50C-407E-A947-70E740481C1C}">
                <a14:useLocalDpi xmlns:a14="http://schemas.microsoft.com/office/drawing/2010/main" xmlns="" val="0"/>
              </a:ext>
            </a:extLst>
          </a:blip>
          <a:srcRect b="18457"/>
          <a:stretch/>
        </p:blipFill>
        <p:spPr>
          <a:xfrm>
            <a:off x="1809786" y="1640105"/>
            <a:ext cx="1223133" cy="997382"/>
          </a:xfrm>
          <a:prstGeom prst="rect">
            <a:avLst/>
          </a:prstGeom>
        </p:spPr>
      </p:pic>
      <p:sp>
        <p:nvSpPr>
          <p:cNvPr id="29" name="Oval 28"/>
          <p:cNvSpPr/>
          <p:nvPr/>
        </p:nvSpPr>
        <p:spPr>
          <a:xfrm>
            <a:off x="4352607" y="2885083"/>
            <a:ext cx="533127" cy="533127"/>
          </a:xfrm>
          <a:prstGeom prst="ellipse">
            <a:avLst/>
          </a:prstGeom>
          <a:noFill/>
          <a:ln w="114300">
            <a:solidFill>
              <a:srgbClr val="494F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a:stCxn id="18" idx="6"/>
            <a:endCxn id="29" idx="2"/>
          </p:cNvCxnSpPr>
          <p:nvPr/>
        </p:nvCxnSpPr>
        <p:spPr>
          <a:xfrm>
            <a:off x="2284579" y="3151647"/>
            <a:ext cx="2068028" cy="0"/>
          </a:xfrm>
          <a:prstGeom prst="line">
            <a:avLst/>
          </a:prstGeom>
          <a:ln w="88900">
            <a:solidFill>
              <a:srgbClr val="494F5C"/>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98199" y="3498380"/>
            <a:ext cx="1529026" cy="461665"/>
          </a:xfrm>
          <a:prstGeom prst="rect">
            <a:avLst/>
          </a:prstGeom>
          <a:noFill/>
        </p:spPr>
        <p:txBody>
          <a:bodyPr wrap="square" rtlCol="0" anchor="ctr">
            <a:spAutoFit/>
          </a:bodyPr>
          <a:lstStyle/>
          <a:p>
            <a:pPr algn="ctr"/>
            <a:r>
              <a:rPr lang="en-US" sz="2400" b="1" dirty="0" smtClean="0"/>
              <a:t>Ride</a:t>
            </a:r>
            <a:endParaRPr lang="en-US" sz="2400" b="1" dirty="0"/>
          </a:p>
        </p:txBody>
      </p:sp>
      <p:pic>
        <p:nvPicPr>
          <p:cNvPr id="5" name="Picture 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898199" y="1230733"/>
            <a:ext cx="1440220" cy="1440220"/>
          </a:xfrm>
          <a:prstGeom prst="rect">
            <a:avLst/>
          </a:prstGeom>
        </p:spPr>
      </p:pic>
      <p:sp>
        <p:nvSpPr>
          <p:cNvPr id="14" name="Oval 13"/>
          <p:cNvSpPr/>
          <p:nvPr/>
        </p:nvSpPr>
        <p:spPr>
          <a:xfrm>
            <a:off x="7084209" y="2885083"/>
            <a:ext cx="533127" cy="533127"/>
          </a:xfrm>
          <a:prstGeom prst="ellipse">
            <a:avLst/>
          </a:prstGeom>
          <a:noFill/>
          <a:ln w="1143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6542898" y="3683046"/>
            <a:ext cx="1520267" cy="461665"/>
          </a:xfrm>
          <a:prstGeom prst="rect">
            <a:avLst/>
          </a:prstGeom>
          <a:noFill/>
        </p:spPr>
        <p:txBody>
          <a:bodyPr wrap="square" rtlCol="0" anchor="ctr">
            <a:spAutoFit/>
          </a:bodyPr>
          <a:lstStyle/>
          <a:p>
            <a:pPr algn="ctr"/>
            <a:r>
              <a:rPr lang="en-US" sz="2400" b="1" dirty="0">
                <a:solidFill>
                  <a:schemeClr val="bg1">
                    <a:lumMod val="50000"/>
                  </a:schemeClr>
                </a:solidFill>
              </a:rPr>
              <a:t>(</a:t>
            </a:r>
            <a:r>
              <a:rPr lang="en-US" sz="2400" b="1" dirty="0" smtClean="0">
                <a:solidFill>
                  <a:schemeClr val="bg1">
                    <a:lumMod val="50000"/>
                  </a:schemeClr>
                </a:solidFill>
              </a:rPr>
              <a:t>Tap Out)</a:t>
            </a:r>
            <a:endParaRPr lang="en-US" sz="2400" b="1" dirty="0">
              <a:solidFill>
                <a:schemeClr val="bg1">
                  <a:lumMod val="50000"/>
                </a:schemeClr>
              </a:solidFill>
            </a:endParaRPr>
          </a:p>
        </p:txBody>
      </p:sp>
      <p:pic>
        <p:nvPicPr>
          <p:cNvPr id="26" name="Picture 25"/>
          <p:cNvPicPr>
            <a:picLocks noChangeAspect="1"/>
          </p:cNvPicPr>
          <p:nvPr/>
        </p:nvPicPr>
        <p:blipFill rotWithShape="1">
          <a:blip r:embed="rId3" cstate="print">
            <a:extLst>
              <a:ext uri="{28A0092B-C50C-407E-A947-70E740481C1C}">
                <a14:useLocalDpi xmlns:a14="http://schemas.microsoft.com/office/drawing/2010/main" xmlns="" val="0"/>
              </a:ext>
            </a:extLst>
          </a:blip>
          <a:srcRect b="14157"/>
          <a:stretch/>
        </p:blipFill>
        <p:spPr>
          <a:xfrm>
            <a:off x="6037767" y="1322012"/>
            <a:ext cx="1146448" cy="984141"/>
          </a:xfrm>
          <a:prstGeom prst="rect">
            <a:avLst/>
          </a:prstGeom>
        </p:spPr>
      </p:pic>
      <p:pic>
        <p:nvPicPr>
          <p:cNvPr id="27" name="Picture 26"/>
          <p:cNvPicPr>
            <a:picLocks noChangeAspect="1"/>
          </p:cNvPicPr>
          <p:nvPr/>
        </p:nvPicPr>
        <p:blipFill rotWithShape="1">
          <a:blip r:embed="rId4" cstate="print">
            <a:extLst>
              <a:ext uri="{28A0092B-C50C-407E-A947-70E740481C1C}">
                <a14:useLocalDpi xmlns:a14="http://schemas.microsoft.com/office/drawing/2010/main" xmlns="" val="0"/>
              </a:ext>
            </a:extLst>
          </a:blip>
          <a:srcRect b="18457"/>
          <a:stretch/>
        </p:blipFill>
        <p:spPr>
          <a:xfrm>
            <a:off x="7014039" y="1647657"/>
            <a:ext cx="1223133" cy="997382"/>
          </a:xfrm>
          <a:prstGeom prst="rect">
            <a:avLst/>
          </a:prstGeom>
        </p:spPr>
      </p:pic>
      <p:sp>
        <p:nvSpPr>
          <p:cNvPr id="31" name="Content Placeholder 4"/>
          <p:cNvSpPr txBox="1">
            <a:spLocks/>
          </p:cNvSpPr>
          <p:nvPr/>
        </p:nvSpPr>
        <p:spPr>
          <a:xfrm>
            <a:off x="6311276" y="4368339"/>
            <a:ext cx="2079803" cy="906351"/>
          </a:xfrm>
          <a:prstGeom prst="rect">
            <a:avLst/>
          </a:prstGeom>
          <a:ln w="28575">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350" kern="1200">
                <a:solidFill>
                  <a:schemeClr val="tx1"/>
                </a:solidFill>
                <a:latin typeface="+mn-lt"/>
                <a:ea typeface="+mn-ea"/>
                <a:cs typeface="+mn-cs"/>
              </a:defRPr>
            </a:lvl1pPr>
            <a:lvl2pPr marL="288022" indent="-137153" algn="l" defTabSz="914400" rtl="0" eaLnBrk="1" latinLnBrk="0" hangingPunct="1">
              <a:lnSpc>
                <a:spcPct val="90000"/>
              </a:lnSpc>
              <a:spcBef>
                <a:spcPts val="500"/>
              </a:spcBef>
              <a:buFont typeface="Wingdings" panose="05000000000000000000" pitchFamily="2" charset="2"/>
              <a:buChar char="§"/>
              <a:defRPr sz="1200" kern="1200">
                <a:solidFill>
                  <a:schemeClr val="tx1"/>
                </a:solidFill>
                <a:latin typeface="+mn-lt"/>
                <a:ea typeface="+mn-ea"/>
                <a:cs typeface="+mn-cs"/>
              </a:defRPr>
            </a:lvl2pPr>
            <a:lvl3pPr marL="425175" indent="-137153" algn="l" defTabSz="914400" rtl="0" eaLnBrk="1" latinLnBrk="0" hangingPunct="1">
              <a:lnSpc>
                <a:spcPct val="90000"/>
              </a:lnSpc>
              <a:spcBef>
                <a:spcPts val="500"/>
              </a:spcBef>
              <a:buFont typeface="Calibri" panose="020F0502020204030204" pitchFamily="34" charset="0"/>
              <a:buChar char="‒"/>
              <a:defRPr sz="105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solidFill>
                  <a:schemeClr val="tx1">
                    <a:lumMod val="75000"/>
                    <a:lumOff val="25000"/>
                  </a:schemeClr>
                </a:solidFill>
              </a:rPr>
              <a:t>This option will be supported by the AFC 2.0 system.</a:t>
            </a:r>
            <a:endParaRPr lang="en-US" sz="1400" dirty="0" smtClean="0">
              <a:solidFill>
                <a:schemeClr val="tx1">
                  <a:lumMod val="75000"/>
                  <a:lumOff val="25000"/>
                </a:schemeClr>
              </a:solidFill>
            </a:endParaRPr>
          </a:p>
        </p:txBody>
      </p:sp>
      <p:sp>
        <p:nvSpPr>
          <p:cNvPr id="20" name="Content Placeholder 4"/>
          <p:cNvSpPr txBox="1">
            <a:spLocks/>
          </p:cNvSpPr>
          <p:nvPr/>
        </p:nvSpPr>
        <p:spPr>
          <a:xfrm>
            <a:off x="398948" y="4248202"/>
            <a:ext cx="3086635" cy="1809686"/>
          </a:xfrm>
          <a:prstGeom prst="rect">
            <a:avLst/>
          </a:prstGeom>
          <a:ln w="28575">
            <a:noFill/>
          </a:ln>
        </p:spPr>
        <p:txBody>
          <a:bodyPr vert="horz" lIns="91440" tIns="45720" rIns="91440" bIns="45720" numCol="2"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350" kern="1200">
                <a:solidFill>
                  <a:schemeClr val="tx1"/>
                </a:solidFill>
                <a:latin typeface="+mn-lt"/>
                <a:ea typeface="+mn-ea"/>
                <a:cs typeface="+mn-cs"/>
              </a:defRPr>
            </a:lvl1pPr>
            <a:lvl2pPr marL="288022" indent="-137153" algn="l" defTabSz="914400" rtl="0" eaLnBrk="1" latinLnBrk="0" hangingPunct="1">
              <a:lnSpc>
                <a:spcPct val="90000"/>
              </a:lnSpc>
              <a:spcBef>
                <a:spcPts val="500"/>
              </a:spcBef>
              <a:buFont typeface="Wingdings" panose="05000000000000000000" pitchFamily="2" charset="2"/>
              <a:buChar char="§"/>
              <a:defRPr sz="1200" kern="1200">
                <a:solidFill>
                  <a:schemeClr val="tx1"/>
                </a:solidFill>
                <a:latin typeface="+mn-lt"/>
                <a:ea typeface="+mn-ea"/>
                <a:cs typeface="+mn-cs"/>
              </a:defRPr>
            </a:lvl2pPr>
            <a:lvl3pPr marL="425175" indent="-137153" algn="l" defTabSz="914400" rtl="0" eaLnBrk="1" latinLnBrk="0" hangingPunct="1">
              <a:lnSpc>
                <a:spcPct val="90000"/>
              </a:lnSpc>
              <a:spcBef>
                <a:spcPts val="500"/>
              </a:spcBef>
              <a:buFont typeface="Calibri" panose="020F0502020204030204" pitchFamily="34" charset="0"/>
              <a:buChar char="‒"/>
              <a:defRPr sz="105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solidFill>
                  <a:schemeClr val="tx1">
                    <a:lumMod val="75000"/>
                    <a:lumOff val="25000"/>
                  </a:schemeClr>
                </a:solidFill>
              </a:rPr>
              <a:t>Fare card</a:t>
            </a:r>
          </a:p>
          <a:p>
            <a:pPr marL="0" indent="0">
              <a:buFont typeface="Arial" panose="020B0604020202020204" pitchFamily="34" charset="0"/>
              <a:buNone/>
            </a:pPr>
            <a:r>
              <a:rPr lang="en-US" sz="1600" dirty="0" smtClean="0">
                <a:solidFill>
                  <a:schemeClr val="tx1">
                    <a:lumMod val="75000"/>
                    <a:lumOff val="25000"/>
                  </a:schemeClr>
                </a:solidFill>
              </a:rPr>
              <a:t>NFC phone </a:t>
            </a:r>
          </a:p>
          <a:p>
            <a:pPr marL="0" indent="0">
              <a:spcBef>
                <a:spcPts val="0"/>
              </a:spcBef>
              <a:buFont typeface="Arial" panose="020B0604020202020204" pitchFamily="34" charset="0"/>
              <a:buNone/>
            </a:pPr>
            <a:r>
              <a:rPr lang="en-US" sz="1600" dirty="0" smtClean="0">
                <a:solidFill>
                  <a:schemeClr val="tx1">
                    <a:lumMod val="75000"/>
                    <a:lumOff val="25000"/>
                  </a:schemeClr>
                </a:solidFill>
              </a:rPr>
              <a:t>(or wearable)</a:t>
            </a:r>
          </a:p>
          <a:p>
            <a:pPr marL="0" indent="0">
              <a:buFont typeface="Arial" panose="020B0604020202020204" pitchFamily="34" charset="0"/>
              <a:buNone/>
            </a:pPr>
            <a:r>
              <a:rPr lang="en-US" sz="1600" dirty="0" smtClean="0">
                <a:solidFill>
                  <a:schemeClr val="tx1">
                    <a:lumMod val="75000"/>
                    <a:lumOff val="25000"/>
                  </a:schemeClr>
                </a:solidFill>
              </a:rPr>
              <a:t>Contactless credit card</a:t>
            </a:r>
          </a:p>
          <a:p>
            <a:pPr marL="0" indent="0">
              <a:buFont typeface="Arial" panose="020B0604020202020204" pitchFamily="34" charset="0"/>
              <a:buNone/>
            </a:pPr>
            <a:endParaRPr lang="en-US" sz="1600" dirty="0" smtClean="0">
              <a:solidFill>
                <a:schemeClr val="tx1">
                  <a:lumMod val="75000"/>
                  <a:lumOff val="25000"/>
                </a:schemeClr>
              </a:solidFill>
            </a:endParaRPr>
          </a:p>
          <a:p>
            <a:pPr marL="0" indent="0">
              <a:buFont typeface="Arial" panose="020B0604020202020204" pitchFamily="34" charset="0"/>
              <a:buNone/>
            </a:pPr>
            <a:r>
              <a:rPr lang="en-US" sz="1600" dirty="0" smtClean="0">
                <a:solidFill>
                  <a:schemeClr val="tx1">
                    <a:lumMod val="75000"/>
                    <a:lumOff val="25000"/>
                  </a:schemeClr>
                </a:solidFill>
              </a:rPr>
              <a:t>FVMs will be located within the station for cash top up. </a:t>
            </a:r>
            <a:endParaRPr lang="en-US" sz="1400" dirty="0" smtClean="0">
              <a:solidFill>
                <a:schemeClr val="tx1">
                  <a:lumMod val="75000"/>
                  <a:lumOff val="25000"/>
                </a:schemeClr>
              </a:solidFill>
            </a:endParaRPr>
          </a:p>
        </p:txBody>
      </p:sp>
    </p:spTree>
    <p:extLst>
      <p:ext uri="{BB962C8B-B14F-4D97-AF65-F5344CB8AC3E}">
        <p14:creationId xmlns:p14="http://schemas.microsoft.com/office/powerpoint/2010/main" xmlns="" val="1958814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66726</TotalTime>
  <Words>2808</Words>
  <Application>Microsoft Office PowerPoint</Application>
  <PresentationFormat>On-screen Show (4:3)</PresentationFormat>
  <Paragraphs>271</Paragraphs>
  <Slides>17</Slides>
  <Notes>11</Notes>
  <HiddenSlides>5</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1_Office Theme</vt:lpstr>
      <vt:lpstr>AFC 2.0 Procurement Update</vt:lpstr>
      <vt:lpstr>Overview</vt:lpstr>
      <vt:lpstr>Procurement Update </vt:lpstr>
      <vt:lpstr>Customer Suggestions</vt:lpstr>
      <vt:lpstr>Technical Evaluation Topics</vt:lpstr>
      <vt:lpstr>Accessible Device Design</vt:lpstr>
      <vt:lpstr>Before You Ride</vt:lpstr>
      <vt:lpstr>Sample Trip: Commuter Rail</vt:lpstr>
      <vt:lpstr>Sample Trip: Subway</vt:lpstr>
      <vt:lpstr>Sample Trip: Bus or Green Line</vt:lpstr>
      <vt:lpstr>Sample Trip: Bus or Green Line</vt:lpstr>
      <vt:lpstr>Support Fare Policy: Current and Future</vt:lpstr>
      <vt:lpstr>Customer Suggestions II</vt:lpstr>
      <vt:lpstr>Appendix</vt:lpstr>
      <vt:lpstr>Technical Evaluation Topics</vt:lpstr>
      <vt:lpstr>Accessible Device Design</vt:lpstr>
      <vt:lpstr>Before You Ride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AFC 2.0</dc:title>
  <dc:creator>Walsh Mulligan, Sara</dc:creator>
  <cp:lastModifiedBy>cciampa</cp:lastModifiedBy>
  <cp:revision>740</cp:revision>
  <cp:lastPrinted>2017-09-15T18:29:48Z</cp:lastPrinted>
  <dcterms:created xsi:type="dcterms:W3CDTF">2017-03-07T22:00:19Z</dcterms:created>
  <dcterms:modified xsi:type="dcterms:W3CDTF">2017-09-15T20:34:54Z</dcterms:modified>
</cp:coreProperties>
</file>